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92" r:id="rId7"/>
    <p:sldId id="262" r:id="rId8"/>
    <p:sldId id="301" r:id="rId9"/>
    <p:sldId id="287" r:id="rId10"/>
    <p:sldId id="293" r:id="rId11"/>
    <p:sldId id="264" r:id="rId12"/>
    <p:sldId id="294" r:id="rId13"/>
    <p:sldId id="300" r:id="rId14"/>
    <p:sldId id="302" r:id="rId15"/>
    <p:sldId id="270" r:id="rId16"/>
    <p:sldId id="265" r:id="rId17"/>
    <p:sldId id="295" r:id="rId18"/>
    <p:sldId id="296" r:id="rId19"/>
    <p:sldId id="297" r:id="rId20"/>
    <p:sldId id="298" r:id="rId21"/>
    <p:sldId id="279" r:id="rId22"/>
    <p:sldId id="280" r:id="rId23"/>
    <p:sldId id="281" r:id="rId24"/>
    <p:sldId id="289" r:id="rId25"/>
    <p:sldId id="282" r:id="rId26"/>
    <p:sldId id="29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4B3"/>
    <a:srgbClr val="002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06DAA-A8C0-4A3A-A309-6E9B73C8CC3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D7C5FD-941D-40FC-91D5-28FCAFD6EC82}">
      <dgm:prSet/>
      <dgm:spPr/>
      <dgm:t>
        <a:bodyPr/>
        <a:lstStyle/>
        <a:p>
          <a:r>
            <a:rPr lang="en-US"/>
            <a:t>In this project,  a dataset include 5095  observations and 7 variables, The dataset is named “</a:t>
          </a:r>
          <a:r>
            <a:rPr lang="en-CA"/>
            <a:t>Modern renewable energy consumption”.</a:t>
          </a:r>
          <a:endParaRPr lang="en-US"/>
        </a:p>
      </dgm:t>
    </dgm:pt>
    <dgm:pt modelId="{B62B171C-B151-497A-9F82-295A94FBFE9F}" type="parTrans" cxnId="{CFE20FFB-01AD-42EF-AF2F-571EABD18FE4}">
      <dgm:prSet/>
      <dgm:spPr/>
      <dgm:t>
        <a:bodyPr/>
        <a:lstStyle/>
        <a:p>
          <a:endParaRPr lang="en-US"/>
        </a:p>
      </dgm:t>
    </dgm:pt>
    <dgm:pt modelId="{4F905E34-0144-4555-A25B-8E5B7EF145E6}" type="sibTrans" cxnId="{CFE20FFB-01AD-42EF-AF2F-571EABD18FE4}">
      <dgm:prSet/>
      <dgm:spPr/>
      <dgm:t>
        <a:bodyPr/>
        <a:lstStyle/>
        <a:p>
          <a:endParaRPr lang="en-US"/>
        </a:p>
      </dgm:t>
    </dgm:pt>
    <dgm:pt modelId="{CBA819C7-26E9-4891-BF94-935FF37BD78A}">
      <dgm:prSet/>
      <dgm:spPr/>
      <dgm:t>
        <a:bodyPr/>
        <a:lstStyle/>
        <a:p>
          <a:r>
            <a:rPr lang="en-US" dirty="0"/>
            <a:t>The dataset is taken from Kaggle site.</a:t>
          </a:r>
        </a:p>
      </dgm:t>
    </dgm:pt>
    <dgm:pt modelId="{05C9285D-4E6A-430D-8216-45D1692A472B}" type="parTrans" cxnId="{070D18DC-B363-497F-B8A7-E18CD0AE3EC4}">
      <dgm:prSet/>
      <dgm:spPr/>
      <dgm:t>
        <a:bodyPr/>
        <a:lstStyle/>
        <a:p>
          <a:endParaRPr lang="en-US"/>
        </a:p>
      </dgm:t>
    </dgm:pt>
    <dgm:pt modelId="{44EBFCB0-956B-4DA7-A20A-30C6988414F5}" type="sibTrans" cxnId="{070D18DC-B363-497F-B8A7-E18CD0AE3EC4}">
      <dgm:prSet/>
      <dgm:spPr/>
      <dgm:t>
        <a:bodyPr/>
        <a:lstStyle/>
        <a:p>
          <a:endParaRPr lang="en-US"/>
        </a:p>
      </dgm:t>
    </dgm:pt>
    <dgm:pt modelId="{07754FC8-B2F7-4D8D-9CFA-69523F56C0D8}" type="pres">
      <dgm:prSet presAssocID="{00D06DAA-A8C0-4A3A-A309-6E9B73C8CC3F}" presName="linear" presStyleCnt="0">
        <dgm:presLayoutVars>
          <dgm:animLvl val="lvl"/>
          <dgm:resizeHandles val="exact"/>
        </dgm:presLayoutVars>
      </dgm:prSet>
      <dgm:spPr/>
    </dgm:pt>
    <dgm:pt modelId="{276448F8-CB08-47CB-9861-A9D8683D6A66}" type="pres">
      <dgm:prSet presAssocID="{DCD7C5FD-941D-40FC-91D5-28FCAFD6EC82}" presName="parentText" presStyleLbl="node1" presStyleIdx="0" presStyleCnt="2" custLinFactY="100000" custLinFactNeighborY="113020">
        <dgm:presLayoutVars>
          <dgm:chMax val="0"/>
          <dgm:bulletEnabled val="1"/>
        </dgm:presLayoutVars>
      </dgm:prSet>
      <dgm:spPr/>
    </dgm:pt>
    <dgm:pt modelId="{C8F88669-71DC-4BA6-AE33-E1766237CC92}" type="pres">
      <dgm:prSet presAssocID="{4F905E34-0144-4555-A25B-8E5B7EF145E6}" presName="spacer" presStyleCnt="0"/>
      <dgm:spPr/>
    </dgm:pt>
    <dgm:pt modelId="{CA656FDB-3BCD-4605-9872-5CC35CDEE74F}" type="pres">
      <dgm:prSet presAssocID="{CBA819C7-26E9-4891-BF94-935FF37BD78A}" presName="parentText" presStyleLbl="node1" presStyleIdx="1" presStyleCnt="2" custLinFactY="-100000" custLinFactNeighborX="487" custLinFactNeighborY="-131226">
        <dgm:presLayoutVars>
          <dgm:chMax val="0"/>
          <dgm:bulletEnabled val="1"/>
        </dgm:presLayoutVars>
      </dgm:prSet>
      <dgm:spPr/>
    </dgm:pt>
  </dgm:ptLst>
  <dgm:cxnLst>
    <dgm:cxn modelId="{698F3232-E372-40B2-85B2-BEC191E82B3B}" type="presOf" srcId="{CBA819C7-26E9-4891-BF94-935FF37BD78A}" destId="{CA656FDB-3BCD-4605-9872-5CC35CDEE74F}" srcOrd="0" destOrd="0" presId="urn:microsoft.com/office/officeart/2005/8/layout/vList2"/>
    <dgm:cxn modelId="{36421152-F6B6-43E6-AC6C-656C71C7DE8B}" type="presOf" srcId="{00D06DAA-A8C0-4A3A-A309-6E9B73C8CC3F}" destId="{07754FC8-B2F7-4D8D-9CFA-69523F56C0D8}" srcOrd="0" destOrd="0" presId="urn:microsoft.com/office/officeart/2005/8/layout/vList2"/>
    <dgm:cxn modelId="{A6921B8C-3743-4CF8-86A3-6F34431F1377}" type="presOf" srcId="{DCD7C5FD-941D-40FC-91D5-28FCAFD6EC82}" destId="{276448F8-CB08-47CB-9861-A9D8683D6A66}" srcOrd="0" destOrd="0" presId="urn:microsoft.com/office/officeart/2005/8/layout/vList2"/>
    <dgm:cxn modelId="{070D18DC-B363-497F-B8A7-E18CD0AE3EC4}" srcId="{00D06DAA-A8C0-4A3A-A309-6E9B73C8CC3F}" destId="{CBA819C7-26E9-4891-BF94-935FF37BD78A}" srcOrd="1" destOrd="0" parTransId="{05C9285D-4E6A-430D-8216-45D1692A472B}" sibTransId="{44EBFCB0-956B-4DA7-A20A-30C6988414F5}"/>
    <dgm:cxn modelId="{CFE20FFB-01AD-42EF-AF2F-571EABD18FE4}" srcId="{00D06DAA-A8C0-4A3A-A309-6E9B73C8CC3F}" destId="{DCD7C5FD-941D-40FC-91D5-28FCAFD6EC82}" srcOrd="0" destOrd="0" parTransId="{B62B171C-B151-497A-9F82-295A94FBFE9F}" sibTransId="{4F905E34-0144-4555-A25B-8E5B7EF145E6}"/>
    <dgm:cxn modelId="{23F66E80-5224-4204-9751-349A29D78298}" type="presParOf" srcId="{07754FC8-B2F7-4D8D-9CFA-69523F56C0D8}" destId="{276448F8-CB08-47CB-9861-A9D8683D6A66}" srcOrd="0" destOrd="0" presId="urn:microsoft.com/office/officeart/2005/8/layout/vList2"/>
    <dgm:cxn modelId="{612249EE-66A6-4CF1-95D0-213A70BAE311}" type="presParOf" srcId="{07754FC8-B2F7-4D8D-9CFA-69523F56C0D8}" destId="{C8F88669-71DC-4BA6-AE33-E1766237CC92}" srcOrd="1" destOrd="0" presId="urn:microsoft.com/office/officeart/2005/8/layout/vList2"/>
    <dgm:cxn modelId="{CAE877BF-BB2E-4D11-AE19-87E1F5388D7B}" type="presParOf" srcId="{07754FC8-B2F7-4D8D-9CFA-69523F56C0D8}" destId="{CA656FDB-3BCD-4605-9872-5CC35CDEE74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448F8-CB08-47CB-9861-A9D8683D6A66}">
      <dsp:nvSpPr>
        <dsp:cNvPr id="0" name=""/>
        <dsp:cNvSpPr/>
      </dsp:nvSpPr>
      <dsp:spPr>
        <a:xfrm>
          <a:off x="0" y="2808608"/>
          <a:ext cx="6263640" cy="22124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 this project,  a dataset include 5095  observations and 7 variables, The dataset is named “</a:t>
          </a:r>
          <a:r>
            <a:rPr lang="en-CA" sz="3100" kern="1200"/>
            <a:t>Modern renewable energy consumption”.</a:t>
          </a:r>
          <a:endParaRPr lang="en-US" sz="3100" kern="1200"/>
        </a:p>
      </dsp:txBody>
      <dsp:txXfrm>
        <a:off x="108004" y="2916612"/>
        <a:ext cx="6047632" cy="1996462"/>
      </dsp:txXfrm>
    </dsp:sp>
    <dsp:sp modelId="{CA656FDB-3BCD-4605-9872-5CC35CDEE74F}">
      <dsp:nvSpPr>
        <dsp:cNvPr id="0" name=""/>
        <dsp:cNvSpPr/>
      </dsp:nvSpPr>
      <dsp:spPr>
        <a:xfrm>
          <a:off x="0" y="467355"/>
          <a:ext cx="6263640" cy="22124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dataset is taken from Kaggle site.</a:t>
          </a:r>
        </a:p>
      </dsp:txBody>
      <dsp:txXfrm>
        <a:off x="108004" y="575359"/>
        <a:ext cx="6047632" cy="199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35A6-7FF2-4155-96D1-00DB04F3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D58CE-3281-4803-82C0-0860A611E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6585-BC4D-4417-ADF5-A6A183FA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55B80-26AA-47C5-BB9A-532DFCE1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3AD27-5549-483A-96C6-EB85AD19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47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D434-AE60-4CDD-B813-FADD9D74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C027-7EF8-46D9-97B5-8FFB2BF3A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B8F82-C62E-4308-93C2-22B42B39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9F21-876F-4CE2-8DFD-096E1BC1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115A-7002-4CB3-BA9B-A2C8EBAA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58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E82CC-6084-42A9-9B0A-486741DB8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F8BDC-4A70-482D-AA3C-E07FD9B27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3A3F8-9C1C-4EF3-AE81-CE2168A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5A89E-4439-4CC8-B019-5003A6E8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3A01C-EC15-41C9-B9E1-6FF0483B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6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D951-F4E3-4AD2-93CE-DE7D1FCA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4A1F-DAF7-4C92-9BC8-EFD97BA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A4A5D-00DF-48D0-BA39-95224394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895A7-B331-456D-92EB-29CE1FA8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67AF4-99A5-466F-B13B-28BAA920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17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AA8F-4122-4A93-B28C-618A8B8A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FBF6-B72E-4756-9BEF-8DA46C04E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7E4F-4AE7-43C6-B5F1-89FD8B2C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5972-FFB6-4146-A350-7BA0761D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07AF-F3C5-43A6-9437-0E76271C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37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A9B-2644-4A9E-90F3-88ED7205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AF83-340F-4AF6-BBE6-AF64C048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B048E-8A7F-486C-B827-E584030B1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00903-FEE7-4B05-97A9-B622780EB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2CB9B-9817-46A8-87FA-B406D1DC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3E8D-E8B9-4DFD-A4E7-6FF1A626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8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BFDD-4F45-4F30-A8EB-A5B49DB8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039BE-C4D6-4389-8D63-27325AC0B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F8BF-5354-44BB-95AC-BFD2AB7BD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4CB63-E58C-49D3-B84E-3D7FE5C4F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7C349-D5BD-40EC-8CC1-43D2C5231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2A446-D14E-4983-9235-069D20EE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B51F-1856-4F1D-A3C7-52F93080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3B211-15FD-4C4E-BA9C-70F4459B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93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4A0B-8FE7-48B5-978E-0AEB0584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A16C6-89C5-4EE0-8B07-C4B8FA40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1E313-CFFB-4EAB-8242-72023D20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D2BD-ECAD-43B0-A5FF-F3EDD548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94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F029B-3594-416C-8607-087610D5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AA0A0-1768-4FE5-BB78-8F38A3B6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32E3C-8161-4D62-8265-8D12799F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17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4B36-849C-4881-8857-AC594E86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8319-FF23-4E24-9C67-C5A90BD1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D8560-CF71-4264-B2A4-73AD39AFD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0E40-EEF3-444A-B23C-82A3612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E6617-0DB0-4CAC-8781-C48E26F3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F3DEF-70B4-45A3-9B3B-73A2C8F2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26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E5AC-FA75-4953-9786-73A915F7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24312-839B-49D2-9D93-2B3D74D33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E5D2F-290E-459D-A27E-BC1CD1FD2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68F4E-54BE-43CB-AAE8-EEE0F3EC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4B686-671D-46F6-AEEC-F2DB2028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284A9-4178-43DB-80A1-F8D82A8F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24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B579C-48C0-4F89-89E9-0D37158E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A8470-11D8-4739-9B4D-F6CE7D18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FF73-14D0-4C38-8BDE-AE7009D55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1D549-16F1-44FB-A5AB-8D6882B2DC3B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B226-2A85-401B-B2C7-4D750526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FBCD5-38DC-4764-B6EF-768831712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2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0BD0C-E0EB-423E-8329-C3991B363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8662"/>
            <a:ext cx="3785513" cy="3728853"/>
          </a:xfrm>
          <a:noFill/>
        </p:spPr>
        <p:txBody>
          <a:bodyPr>
            <a:normAutofit/>
          </a:bodyPr>
          <a:lstStyle/>
          <a:p>
            <a:pPr algn="l"/>
            <a:r>
              <a:rPr lang="en-CA" sz="5200">
                <a:latin typeface="+mn-lt"/>
              </a:rPr>
              <a:t>Modern renewable energy consumption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EADFC-A102-4F54-ADAA-9562899A9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>
            <a:normAutofit/>
          </a:bodyPr>
          <a:lstStyle/>
          <a:p>
            <a:pPr algn="l"/>
            <a:endParaRPr lang="en-CA" sz="1500" dirty="0"/>
          </a:p>
          <a:p>
            <a:pPr algn="l"/>
            <a:r>
              <a:rPr lang="en-CA" sz="1500" dirty="0"/>
              <a:t>INSTRUCTOR: HAMID RAJAEE</a:t>
            </a:r>
          </a:p>
          <a:p>
            <a:pPr algn="l"/>
            <a:r>
              <a:rPr lang="en-CA" sz="1500" dirty="0"/>
              <a:t>By: SARA KHOSRAVI</a:t>
            </a:r>
          </a:p>
          <a:p>
            <a:pPr algn="l"/>
            <a:r>
              <a:rPr lang="en-CA" sz="1500" dirty="0"/>
              <a:t>March 2021</a:t>
            </a:r>
          </a:p>
        </p:txBody>
      </p:sp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893E90D6-EA15-498C-9A72-4F77A12EE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8" r="9434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3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89F2-D57D-4946-91AE-B5BDBCEB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195307"/>
            <a:ext cx="10515600" cy="2148396"/>
          </a:xfrm>
        </p:spPr>
        <p:txBody>
          <a:bodyPr>
            <a:normAutofit fontScale="90000"/>
          </a:bodyPr>
          <a:lstStyle/>
          <a:p>
            <a:br>
              <a:rPr lang="en-CA" sz="2700" b="1" dirty="0">
                <a:latin typeface="+mn-lt"/>
              </a:rPr>
            </a:br>
            <a:r>
              <a:rPr lang="en-CA" sz="2700" b="1" dirty="0">
                <a:latin typeface="+mn-lt"/>
              </a:rPr>
              <a:t>Univariate analysis for Numerical variables :</a:t>
            </a:r>
            <a:br>
              <a:rPr lang="en-CA" sz="2400" dirty="0">
                <a:latin typeface="+mn-lt"/>
              </a:rPr>
            </a:br>
            <a:br>
              <a:rPr lang="en-CA" sz="2400" dirty="0">
                <a:latin typeface="+mn-lt"/>
              </a:rPr>
            </a:br>
            <a:r>
              <a:rPr lang="en-US" sz="2400" dirty="0">
                <a:latin typeface="+mn-lt"/>
              </a:rPr>
              <a:t>For </a:t>
            </a:r>
            <a:r>
              <a:rPr lang="en-US" sz="2000" b="1" dirty="0">
                <a:latin typeface="+mn-lt"/>
              </a:rPr>
              <a:t>Visualization</a:t>
            </a:r>
            <a:r>
              <a:rPr lang="en-US" sz="2400" dirty="0">
                <a:latin typeface="+mn-lt"/>
              </a:rPr>
              <a:t>  this </a:t>
            </a:r>
            <a:r>
              <a:rPr lang="en-CA" sz="2000" b="1" dirty="0">
                <a:latin typeface="+mn-lt"/>
              </a:rPr>
              <a:t>Numerical variable </a:t>
            </a:r>
            <a:r>
              <a:rPr lang="en-CA" sz="2400" dirty="0">
                <a:latin typeface="+mn-lt"/>
              </a:rPr>
              <a:t>(Total of Renewable Energy)</a:t>
            </a:r>
            <a:r>
              <a:rPr lang="en-US" sz="2400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plot density </a:t>
            </a:r>
            <a:r>
              <a:rPr lang="en-US" sz="2400" dirty="0">
                <a:latin typeface="+mn-lt"/>
              </a:rPr>
              <a:t>is chosen.</a:t>
            </a:r>
            <a:br>
              <a:rPr lang="en-US" sz="2400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US" sz="2100" dirty="0">
                <a:latin typeface="+mn-lt"/>
              </a:rPr>
              <a:t>The distribution of “</a:t>
            </a:r>
            <a:r>
              <a:rPr lang="en-US" sz="2100" dirty="0" err="1">
                <a:latin typeface="+mn-lt"/>
              </a:rPr>
              <a:t>total.REC</a:t>
            </a:r>
            <a:r>
              <a:rPr lang="en-US" sz="2100" dirty="0">
                <a:latin typeface="+mn-lt"/>
              </a:rPr>
              <a:t>”  shows us , we have  mutated recently. Consumption of renewable of energy in the last 10 years. And this graph shows the jump in new energy consumption in recent years.</a:t>
            </a:r>
            <a:endParaRPr lang="en-CA" sz="2100" dirty="0">
              <a:latin typeface="+mn-lt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1BE7A09-6671-4C3A-BECB-896AB6B2F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89" y="2309700"/>
            <a:ext cx="6099651" cy="44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F727-56D3-4BA3-9C8B-2D2D97DC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58" y="1669001"/>
            <a:ext cx="10515600" cy="8598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latin typeface="+mn-lt"/>
              </a:rPr>
              <a:t>Bi-variate Analysis for Continuous Vs. Continuous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dirty="0">
                <a:latin typeface="+mn-lt"/>
              </a:rPr>
              <a:t>The amount of Consumption  Hydropower, Wind and Solar energy of the total of energy.</a:t>
            </a:r>
            <a:br>
              <a:rPr lang="en-CA" sz="2000" dirty="0">
                <a:latin typeface="+mn-lt"/>
              </a:rPr>
            </a:br>
            <a:br>
              <a:rPr lang="en-CA" sz="2000" dirty="0"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In  charts shown here we look at the breakdown of renewable technologies by their individual components – hydropower, solar, wind</a:t>
            </a:r>
            <a:r>
              <a:rPr lang="en-US" sz="2000" dirty="0">
                <a:latin typeface="+mn-lt"/>
              </a:rPr>
              <a:t>.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400" b="1" dirty="0">
                <a:latin typeface="+mn-lt"/>
              </a:rPr>
              <a:t> 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CA" sz="2000" dirty="0">
              <a:latin typeface="+mn-lt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55AADB4-B6D9-4979-8400-C38C91A65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" y="3010897"/>
            <a:ext cx="3621436" cy="3297872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F85E4D9-D13F-4EF7-A6F2-452AC2C6A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56" y="2955017"/>
            <a:ext cx="3726144" cy="3393224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0FD334F4-AFD1-46F8-81C4-6125A318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2" y="2955017"/>
            <a:ext cx="3726145" cy="33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DAB6-3888-4C5C-9E0B-6C85703A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09" y="507171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700" b="1" dirty="0">
                <a:latin typeface="+mn-lt"/>
              </a:rPr>
              <a:t>Bi-variate Analysis for Continuous Vs. Continuous:</a:t>
            </a:r>
            <a:br>
              <a:rPr lang="en-US" sz="2400" b="1" dirty="0">
                <a:latin typeface="+mn-lt"/>
              </a:rPr>
            </a:br>
            <a:r>
              <a:rPr lang="en-US" sz="2200" dirty="0">
                <a:latin typeface="+mn-lt"/>
              </a:rPr>
              <a:t>Using </a:t>
            </a:r>
            <a:r>
              <a:rPr lang="en-US" sz="2200" b="1" i="1" dirty="0">
                <a:solidFill>
                  <a:srgbClr val="0070C0"/>
                </a:solidFill>
                <a:latin typeface="+mn-lt"/>
              </a:rPr>
              <a:t>scatter plot </a:t>
            </a:r>
            <a:r>
              <a:rPr lang="en-US" sz="2200" dirty="0">
                <a:latin typeface="+mn-lt"/>
              </a:rPr>
              <a:t>for showing the relationship between solar versus Hydropower. Also, relationship between Hydropower versus Solar .</a:t>
            </a:r>
            <a:endParaRPr lang="en-CA" sz="22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28CC5C7-5B63-4228-8555-D49888B0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6" y="2238468"/>
            <a:ext cx="5298813" cy="411364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374778A-B8ED-4866-871F-7389F1588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238817"/>
            <a:ext cx="5298814" cy="41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1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8C63-4BA6-46EF-BA97-BAB3C42B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Bi-variate Analysis for Continuous Vs. Continuous:</a:t>
            </a:r>
            <a:br>
              <a:rPr lang="en-US" sz="24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US" sz="2000" dirty="0">
                <a:latin typeface="+mn-lt"/>
              </a:rPr>
              <a:t>Using </a:t>
            </a:r>
            <a:r>
              <a:rPr lang="en-US" sz="2000" b="1" i="1" dirty="0">
                <a:solidFill>
                  <a:srgbClr val="0070C0"/>
                </a:solidFill>
                <a:latin typeface="+mn-lt"/>
              </a:rPr>
              <a:t>scatter plot </a:t>
            </a:r>
            <a:r>
              <a:rPr lang="en-US" sz="2000" dirty="0">
                <a:latin typeface="+mn-lt"/>
              </a:rPr>
              <a:t>for showing the relationship between total REC, Solar,  Hydropower and wind. </a:t>
            </a:r>
            <a:endParaRPr lang="en-CA" sz="2000" dirty="0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A2FFBDC-BBA4-4C69-9236-F0C984F4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9" y="1825625"/>
            <a:ext cx="5597701" cy="4351338"/>
          </a:xfrm>
        </p:spPr>
      </p:pic>
    </p:spTree>
    <p:extLst>
      <p:ext uri="{BB962C8B-B14F-4D97-AF65-F5344CB8AC3E}">
        <p14:creationId xmlns:p14="http://schemas.microsoft.com/office/powerpoint/2010/main" val="148429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4490E-1D2E-4A01-B33B-61029873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+mn-lt"/>
              </a:rPr>
              <a:t>Bi-variate Analysis for Continuous Vs. Continuous:</a:t>
            </a:r>
            <a:endParaRPr lang="en-CA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ED71-663B-4C1D-9678-9DCE8F005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4425402"/>
          </a:xfrm>
        </p:spPr>
        <p:txBody>
          <a:bodyPr anchor="ctr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For test of independence</a:t>
            </a:r>
            <a:r>
              <a:rPr lang="en-US" sz="1200" b="1" dirty="0"/>
              <a:t>: Pearson correlation or spearman or  ...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0070C0"/>
                </a:solidFill>
              </a:rPr>
              <a:t>install.packages</a:t>
            </a:r>
            <a:r>
              <a:rPr lang="en-US" sz="1100" dirty="0">
                <a:solidFill>
                  <a:srgbClr val="0070C0"/>
                </a:solidFill>
              </a:rPr>
              <a:t>("</a:t>
            </a:r>
            <a:r>
              <a:rPr lang="en-US" sz="1100" dirty="0" err="1">
                <a:solidFill>
                  <a:srgbClr val="0070C0"/>
                </a:solidFill>
              </a:rPr>
              <a:t>ggpubr</a:t>
            </a:r>
            <a:r>
              <a:rPr lang="en-US" sz="11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</a:rPr>
              <a:t>library("</a:t>
            </a:r>
            <a:r>
              <a:rPr lang="en-US" sz="1100" dirty="0" err="1">
                <a:solidFill>
                  <a:srgbClr val="0070C0"/>
                </a:solidFill>
              </a:rPr>
              <a:t>ggpubr</a:t>
            </a:r>
            <a:r>
              <a:rPr lang="en-US" sz="11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0070C0"/>
                </a:solidFill>
              </a:rPr>
              <a:t>cor</a:t>
            </a:r>
            <a:r>
              <a:rPr lang="en-US" sz="1100" dirty="0">
                <a:solidFill>
                  <a:srgbClr val="0070C0"/>
                </a:solidFill>
              </a:rPr>
              <a:t>(Hydropower, Solar, method = c("</a:t>
            </a:r>
            <a:r>
              <a:rPr lang="en-US" sz="1100" dirty="0" err="1">
                <a:solidFill>
                  <a:srgbClr val="0070C0"/>
                </a:solidFill>
              </a:rPr>
              <a:t>pearson</a:t>
            </a:r>
            <a:r>
              <a:rPr lang="en-US" sz="1100" dirty="0">
                <a:solidFill>
                  <a:srgbClr val="0070C0"/>
                </a:solidFill>
              </a:rPr>
              <a:t>", "</a:t>
            </a:r>
            <a:r>
              <a:rPr lang="en-US" sz="1100" dirty="0" err="1">
                <a:solidFill>
                  <a:srgbClr val="0070C0"/>
                </a:solidFill>
              </a:rPr>
              <a:t>kendall</a:t>
            </a:r>
            <a:r>
              <a:rPr lang="en-US" sz="1100" dirty="0">
                <a:solidFill>
                  <a:srgbClr val="0070C0"/>
                </a:solidFill>
              </a:rPr>
              <a:t>", "spearman"))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0070C0"/>
                </a:solidFill>
              </a:rPr>
              <a:t>cor.test</a:t>
            </a:r>
            <a:r>
              <a:rPr lang="en-US" sz="1100" dirty="0">
                <a:solidFill>
                  <a:srgbClr val="0070C0"/>
                </a:solidFill>
              </a:rPr>
              <a:t>(Hydropower, Solar, method=c("</a:t>
            </a:r>
            <a:r>
              <a:rPr lang="en-US" sz="1100" dirty="0" err="1">
                <a:solidFill>
                  <a:srgbClr val="0070C0"/>
                </a:solidFill>
              </a:rPr>
              <a:t>pearson</a:t>
            </a:r>
            <a:r>
              <a:rPr lang="en-US" sz="1100" dirty="0">
                <a:solidFill>
                  <a:srgbClr val="0070C0"/>
                </a:solidFill>
              </a:rPr>
              <a:t>", "</a:t>
            </a:r>
            <a:r>
              <a:rPr lang="en-US" sz="1100" dirty="0" err="1">
                <a:solidFill>
                  <a:srgbClr val="0070C0"/>
                </a:solidFill>
              </a:rPr>
              <a:t>kendall</a:t>
            </a:r>
            <a:r>
              <a:rPr lang="en-US" sz="1100" dirty="0">
                <a:solidFill>
                  <a:srgbClr val="0070C0"/>
                </a:solidFill>
              </a:rPr>
              <a:t>", "spearman"))</a:t>
            </a:r>
          </a:p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Pearson's product-moment correlation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data:  Hydropower and Solar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t = 33.771, df = 1087</a:t>
            </a:r>
            <a:r>
              <a:rPr lang="en-US" sz="1100" dirty="0">
                <a:solidFill>
                  <a:srgbClr val="BC04B3"/>
                </a:solidFill>
              </a:rPr>
              <a:t>, p-value &lt; 2.2e-16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alternative hypothesis: true correlation is not equal to 0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95 percent confidence interval: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 0.6852688 0.7433522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sample estimates: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     </a:t>
            </a:r>
            <a:r>
              <a:rPr lang="en-US" sz="1100" dirty="0" err="1">
                <a:solidFill>
                  <a:srgbClr val="00B050"/>
                </a:solidFill>
              </a:rPr>
              <a:t>cor</a:t>
            </a:r>
            <a:r>
              <a:rPr lang="en-US" sz="1100" dirty="0">
                <a:solidFill>
                  <a:srgbClr val="00B05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0.715545</a:t>
            </a:r>
            <a:endParaRPr lang="en-CA" sz="1100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D40C07F-E827-4B78-82AA-9AA012428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" b="-1"/>
          <a:stretch/>
        </p:blipFill>
        <p:spPr>
          <a:xfrm>
            <a:off x="6041006" y="666187"/>
            <a:ext cx="4576270" cy="44361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59C77B-B88A-4C65-8311-A3AFBD03FD03}"/>
              </a:ext>
            </a:extLst>
          </p:cNvPr>
          <p:cNvSpPr txBox="1"/>
          <p:nvPr/>
        </p:nvSpPr>
        <p:spPr>
          <a:xfrm>
            <a:off x="5758509" y="5269051"/>
            <a:ext cx="5702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P-value:</a:t>
            </a:r>
          </a:p>
          <a:p>
            <a:r>
              <a:rPr lang="en-US" b="1" dirty="0">
                <a:solidFill>
                  <a:schemeClr val="accent1"/>
                </a:solidFill>
              </a:rPr>
              <a:t>2.2</a:t>
            </a:r>
            <a:r>
              <a:rPr lang="en-US" sz="1800" b="1" i="0" dirty="0">
                <a:solidFill>
                  <a:schemeClr val="accent1"/>
                </a:solidFill>
                <a:effectLst/>
              </a:rPr>
              <a:t>e-16   &lt;  0.05</a:t>
            </a:r>
          </a:p>
          <a:p>
            <a:r>
              <a:rPr lang="en-US" sz="1800" b="1" i="0" dirty="0">
                <a:solidFill>
                  <a:schemeClr val="accent1"/>
                </a:solidFill>
                <a:effectLst/>
              </a:rPr>
              <a:t>Therefore, we fail to  reject 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410606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2C87-C4B7-4139-AFA8-23A686DA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365125"/>
            <a:ext cx="9099611" cy="136602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US" sz="2000" b="1" dirty="0">
                <a:latin typeface="+mn-lt"/>
              </a:rPr>
              <a:t>visualization</a:t>
            </a:r>
            <a:r>
              <a:rPr lang="en-US" sz="2000" dirty="0">
                <a:latin typeface="+mn-lt"/>
              </a:rPr>
              <a:t>: Grouped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400" b="1" dirty="0">
                <a:latin typeface="+mn-lt"/>
              </a:rPr>
            </a:br>
            <a:r>
              <a:rPr lang="en-CA" sz="2000" dirty="0">
                <a:latin typeface="+mn-lt"/>
              </a:rPr>
              <a:t>Bi-variate Analysis for continuous(</a:t>
            </a:r>
            <a:r>
              <a:rPr lang="en-CA" sz="2000" dirty="0" err="1">
                <a:latin typeface="+mn-lt"/>
              </a:rPr>
              <a:t>total.REC</a:t>
            </a:r>
            <a:r>
              <a:rPr lang="en-CA" sz="2000" dirty="0">
                <a:latin typeface="+mn-lt"/>
              </a:rPr>
              <a:t> ) Vs. categorical (Entity)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B79F13-DF51-4C9F-ADF7-9356C3875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15" y="2294067"/>
            <a:ext cx="8880597" cy="4060450"/>
          </a:xfrm>
        </p:spPr>
      </p:pic>
    </p:spTree>
    <p:extLst>
      <p:ext uri="{BB962C8B-B14F-4D97-AF65-F5344CB8AC3E}">
        <p14:creationId xmlns:p14="http://schemas.microsoft.com/office/powerpoint/2010/main" val="381303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671E-4788-43E5-B458-4EFECF06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81" y="864661"/>
            <a:ext cx="10047304" cy="19584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+mn-lt"/>
              </a:rPr>
              <a:t>Consumption Renewable Energy during the 2007-2017 in the word. Target </a:t>
            </a:r>
            <a:r>
              <a:rPr lang="en-CA" sz="2000" b="1" dirty="0">
                <a:solidFill>
                  <a:srgbClr val="0070C0"/>
                </a:solidFill>
                <a:latin typeface="+mn-lt"/>
              </a:rPr>
              <a:t>Year as a categorical </a:t>
            </a:r>
            <a:r>
              <a:rPr lang="en-CA" sz="2000" dirty="0">
                <a:latin typeface="+mn-lt"/>
              </a:rPr>
              <a:t>variable in this project.</a:t>
            </a:r>
            <a:br>
              <a:rPr lang="en-CA" sz="2000" dirty="0">
                <a:latin typeface="+mn-lt"/>
              </a:rPr>
            </a:b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Treating year as a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categorical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variable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will calculate effect of each individual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year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 - i.e., what impact on the target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variable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was in average each year. On the other hand, including t as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numerical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variable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says what happens on average two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years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later.</a:t>
            </a:r>
            <a:endParaRPr lang="en-CA" sz="1800" dirty="0">
              <a:latin typeface="+mn-lt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AB7E629-7C09-4D2F-958A-050A8F363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97" y="2432410"/>
            <a:ext cx="4859798" cy="4425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A5799-A18B-4E82-9588-90024723C961}"/>
              </a:ext>
            </a:extLst>
          </p:cNvPr>
          <p:cNvSpPr txBox="1"/>
          <p:nvPr/>
        </p:nvSpPr>
        <p:spPr>
          <a:xfrm>
            <a:off x="1094915" y="402996"/>
            <a:ext cx="773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Bi-variate Analysis for Continuous Vs. Categorical: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814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EFF9326C-A231-49BE-856C-C9D4232BF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14" y="2138272"/>
            <a:ext cx="6738538" cy="4263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52393-143D-4332-88C6-F6A28CA22616}"/>
              </a:ext>
            </a:extLst>
          </p:cNvPr>
          <p:cNvSpPr txBox="1"/>
          <p:nvPr/>
        </p:nvSpPr>
        <p:spPr>
          <a:xfrm>
            <a:off x="1040907" y="456572"/>
            <a:ext cx="78545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Bi-variate Analysis for Continuous Vs. Categorical:</a:t>
            </a:r>
            <a:br>
              <a:rPr lang="en-US" sz="20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US" sz="1800" b="1" dirty="0">
                <a:latin typeface="+mn-lt"/>
              </a:rPr>
              <a:t>visualization</a:t>
            </a:r>
            <a:r>
              <a:rPr lang="en-US" sz="1800" dirty="0">
                <a:latin typeface="+mn-lt"/>
              </a:rPr>
              <a:t>: Grouped </a:t>
            </a:r>
            <a:r>
              <a:rPr lang="en-US" sz="18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000" b="1" dirty="0">
                <a:latin typeface="+mn-lt"/>
              </a:rPr>
            </a:br>
            <a:r>
              <a:rPr lang="en-CA" sz="1800" dirty="0">
                <a:latin typeface="+mn-lt"/>
              </a:rPr>
              <a:t>Bi-variate Analysis for continuous (</a:t>
            </a:r>
            <a:r>
              <a:rPr lang="en-CA" dirty="0"/>
              <a:t>Wind</a:t>
            </a:r>
            <a:r>
              <a:rPr lang="en-CA" sz="1800" dirty="0">
                <a:latin typeface="+mn-lt"/>
              </a:rPr>
              <a:t> ) Vs. categorical (Entity)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673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BC97DFD-A1FB-4164-BC64-EF3A2701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88" y="2139518"/>
            <a:ext cx="6596243" cy="4173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52458-A6A4-4A9B-9BF2-572A38C6A7D0}"/>
              </a:ext>
            </a:extLst>
          </p:cNvPr>
          <p:cNvSpPr txBox="1"/>
          <p:nvPr/>
        </p:nvSpPr>
        <p:spPr>
          <a:xfrm>
            <a:off x="1040906" y="545349"/>
            <a:ext cx="836942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Bi-variate Analysis for Continuous Vs. Categorical:</a:t>
            </a:r>
            <a:br>
              <a:rPr lang="en-US" sz="20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US" sz="1800" b="1" dirty="0">
                <a:latin typeface="+mn-lt"/>
              </a:rPr>
              <a:t>visualization</a:t>
            </a:r>
            <a:r>
              <a:rPr lang="en-US" sz="1800" dirty="0">
                <a:latin typeface="+mn-lt"/>
              </a:rPr>
              <a:t>: Grouped </a:t>
            </a:r>
            <a:r>
              <a:rPr lang="en-US" sz="18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000" b="1" dirty="0">
                <a:latin typeface="+mn-lt"/>
              </a:rPr>
            </a:br>
            <a:r>
              <a:rPr lang="en-CA" sz="1800" dirty="0">
                <a:latin typeface="+mn-lt"/>
              </a:rPr>
              <a:t>Bi-variate Analysis for continuous (</a:t>
            </a:r>
            <a:r>
              <a:rPr lang="en-CA" dirty="0"/>
              <a:t>Wind</a:t>
            </a:r>
            <a:r>
              <a:rPr lang="en-CA" sz="1800" dirty="0">
                <a:latin typeface="+mn-lt"/>
              </a:rPr>
              <a:t> ) Vs. categorical (Entity)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652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E37F0-E9DC-49EA-9D9C-4CFE3F3D25B4}"/>
              </a:ext>
            </a:extLst>
          </p:cNvPr>
          <p:cNvSpPr txBox="1"/>
          <p:nvPr/>
        </p:nvSpPr>
        <p:spPr>
          <a:xfrm>
            <a:off x="1593862" y="2059983"/>
            <a:ext cx="84531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agg2 &lt;- </a:t>
            </a:r>
            <a:r>
              <a:rPr lang="en-CA" dirty="0" err="1">
                <a:solidFill>
                  <a:srgbClr val="0070C0"/>
                </a:solidFill>
              </a:rPr>
              <a:t>cbind</a:t>
            </a:r>
            <a:r>
              <a:rPr lang="en-CA" dirty="0">
                <a:solidFill>
                  <a:srgbClr val="0070C0"/>
                </a:solidFill>
              </a:rPr>
              <a:t>(aggregate( </a:t>
            </a:r>
            <a:r>
              <a:rPr lang="en-CA" dirty="0" err="1">
                <a:solidFill>
                  <a:srgbClr val="0070C0"/>
                </a:solidFill>
              </a:rPr>
              <a:t>total.REC</a:t>
            </a:r>
            <a:r>
              <a:rPr lang="en-CA" dirty="0">
                <a:solidFill>
                  <a:srgbClr val="0070C0"/>
                </a:solidFill>
              </a:rPr>
              <a:t> ~ Entity , REC , min),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  aggregate( </a:t>
            </a:r>
            <a:r>
              <a:rPr lang="en-CA" dirty="0" err="1">
                <a:solidFill>
                  <a:srgbClr val="0070C0"/>
                </a:solidFill>
              </a:rPr>
              <a:t>total.REC</a:t>
            </a:r>
            <a:r>
              <a:rPr lang="en-CA" dirty="0">
                <a:solidFill>
                  <a:srgbClr val="0070C0"/>
                </a:solidFill>
              </a:rPr>
              <a:t> ~ Entity , REC  , max)[,2],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  aggregate( </a:t>
            </a:r>
            <a:r>
              <a:rPr lang="en-CA" dirty="0" err="1">
                <a:solidFill>
                  <a:srgbClr val="0070C0"/>
                </a:solidFill>
              </a:rPr>
              <a:t>total.REC</a:t>
            </a:r>
            <a:r>
              <a:rPr lang="en-CA" dirty="0">
                <a:solidFill>
                  <a:srgbClr val="0070C0"/>
                </a:solidFill>
              </a:rPr>
              <a:t> ~ Entity , REC  , mean)[,2])</a:t>
            </a:r>
          </a:p>
          <a:p>
            <a:endParaRPr lang="en-CA" dirty="0">
              <a:solidFill>
                <a:srgbClr val="0070C0"/>
              </a:solidFill>
            </a:endParaRPr>
          </a:p>
          <a:p>
            <a:r>
              <a:rPr lang="en-CA" dirty="0">
                <a:solidFill>
                  <a:srgbClr val="0070C0"/>
                </a:solidFill>
              </a:rPr>
              <a:t>names(agg2) &lt;- c("total.REC","min_REC","max_REC","</a:t>
            </a:r>
            <a:r>
              <a:rPr lang="en-CA" dirty="0" err="1">
                <a:solidFill>
                  <a:srgbClr val="0070C0"/>
                </a:solidFill>
              </a:rPr>
              <a:t>mean_REC</a:t>
            </a:r>
            <a:r>
              <a:rPr lang="en-CA" dirty="0">
                <a:solidFill>
                  <a:srgbClr val="0070C0"/>
                </a:solidFill>
              </a:rPr>
              <a:t>")</a:t>
            </a:r>
          </a:p>
          <a:p>
            <a:r>
              <a:rPr lang="en-CA" dirty="0">
                <a:solidFill>
                  <a:srgbClr val="0070C0"/>
                </a:solidFill>
              </a:rPr>
              <a:t>agg2</a:t>
            </a:r>
          </a:p>
          <a:p>
            <a:endParaRPr lang="en-CA" dirty="0">
              <a:solidFill>
                <a:srgbClr val="0070C0"/>
              </a:solidFill>
            </a:endParaRPr>
          </a:p>
          <a:p>
            <a:r>
              <a:rPr lang="en-CA" dirty="0" err="1">
                <a:solidFill>
                  <a:srgbClr val="0070C0"/>
                </a:solidFill>
              </a:rPr>
              <a:t>write.table</a:t>
            </a:r>
            <a:r>
              <a:rPr lang="en-CA" dirty="0">
                <a:solidFill>
                  <a:srgbClr val="0070C0"/>
                </a:solidFill>
              </a:rPr>
              <a:t>(agg2, file = "agg2.csv",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</a:t>
            </a:r>
            <a:r>
              <a:rPr lang="en-CA" dirty="0" err="1">
                <a:solidFill>
                  <a:srgbClr val="0070C0"/>
                </a:solidFill>
              </a:rPr>
              <a:t>sep</a:t>
            </a:r>
            <a:r>
              <a:rPr lang="en-CA" dirty="0">
                <a:solidFill>
                  <a:srgbClr val="0070C0"/>
                </a:solidFill>
              </a:rPr>
              <a:t> = "\t", </a:t>
            </a:r>
            <a:r>
              <a:rPr lang="en-CA" dirty="0" err="1">
                <a:solidFill>
                  <a:srgbClr val="0070C0"/>
                </a:solidFill>
              </a:rPr>
              <a:t>row.names</a:t>
            </a:r>
            <a:r>
              <a:rPr lang="en-CA" dirty="0">
                <a:solidFill>
                  <a:srgbClr val="0070C0"/>
                </a:solidFill>
              </a:rPr>
              <a:t> = 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0BB01-4359-4D17-9F9F-02632DA5F9B3}"/>
              </a:ext>
            </a:extLst>
          </p:cNvPr>
          <p:cNvSpPr txBox="1"/>
          <p:nvPr/>
        </p:nvSpPr>
        <p:spPr>
          <a:xfrm>
            <a:off x="916619" y="524652"/>
            <a:ext cx="980760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Categorical:</a:t>
            </a:r>
            <a:br>
              <a:rPr lang="en-US" sz="1800" b="1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US" sz="1600" b="1" dirty="0">
                <a:latin typeface="+mn-lt"/>
              </a:rPr>
              <a:t>visualization</a:t>
            </a:r>
            <a:r>
              <a:rPr lang="en-US" sz="1600" dirty="0">
                <a:latin typeface="+mn-lt"/>
              </a:rPr>
              <a:t>: Grouped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box plot</a:t>
            </a:r>
            <a:endParaRPr lang="en-US" b="1" dirty="0"/>
          </a:p>
          <a:p>
            <a:r>
              <a:rPr lang="en-US" sz="2000" dirty="0"/>
              <a:t>By using aggregation function compare the numerical variable is comfortable.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91045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A124-1A04-48D3-A24B-20A17397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CA" sz="6000" dirty="0"/>
              <a:t>Overview: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5CB3104-7C39-40C9-89EF-00106889B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08184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08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05B5-5322-450D-B4C1-4A7919B6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C1356-83B5-47EC-9F12-B42C6B12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/>
              <a:t>Perform the ANOVA test:</a:t>
            </a:r>
          </a:p>
          <a:p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 One-way ANOVA</a:t>
            </a:r>
          </a:p>
          <a:p>
            <a:pPr marL="0" indent="0">
              <a:buNone/>
            </a:pPr>
            <a:r>
              <a:rPr lang="en-US" sz="1800" dirty="0"/>
              <a:t>In the one-way ANOVA example, we are modeling crop </a:t>
            </a:r>
            <a:r>
              <a:rPr lang="en-US" sz="1800" dirty="0" err="1"/>
              <a:t>total.REC</a:t>
            </a:r>
            <a:r>
              <a:rPr lang="en-US" sz="1800" dirty="0"/>
              <a:t> as a function of the</a:t>
            </a:r>
          </a:p>
          <a:p>
            <a:pPr marL="0" indent="0">
              <a:buNone/>
            </a:pPr>
            <a:r>
              <a:rPr lang="en-US" sz="1800" dirty="0"/>
              <a:t> type of Entity used. First, we will use </a:t>
            </a:r>
            <a:r>
              <a:rPr lang="en-US" sz="1800" dirty="0" err="1"/>
              <a:t>aov</a:t>
            </a:r>
            <a:r>
              <a:rPr lang="en-US" sz="1800" dirty="0"/>
              <a:t>() to run the model, then we </a:t>
            </a:r>
          </a:p>
          <a:p>
            <a:pPr marL="0" indent="0">
              <a:buNone/>
            </a:pPr>
            <a:r>
              <a:rPr lang="en-US" sz="1800" dirty="0"/>
              <a:t>will use summary() to print the summary of the model.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</a:t>
            </a:r>
            <a:r>
              <a:rPr lang="en-US" sz="1800" dirty="0" err="1">
                <a:solidFill>
                  <a:srgbClr val="0070C0"/>
                </a:solidFill>
              </a:rPr>
              <a:t>one.way</a:t>
            </a:r>
            <a:r>
              <a:rPr lang="en-US" sz="1800" dirty="0">
                <a:solidFill>
                  <a:srgbClr val="0070C0"/>
                </a:solidFill>
              </a:rPr>
              <a:t> &lt;- </a:t>
            </a:r>
            <a:r>
              <a:rPr lang="en-US" sz="1800" dirty="0" err="1">
                <a:solidFill>
                  <a:srgbClr val="0070C0"/>
                </a:solidFill>
              </a:rPr>
              <a:t>aov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total.REC~Entity</a:t>
            </a:r>
            <a:r>
              <a:rPr lang="en-US" sz="1800" dirty="0">
                <a:solidFill>
                  <a:srgbClr val="0070C0"/>
                </a:solidFill>
              </a:rPr>
              <a:t>, data = REC.ORGIN)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summary(</a:t>
            </a:r>
            <a:r>
              <a:rPr lang="en-US" sz="1800" dirty="0" err="1">
                <a:solidFill>
                  <a:srgbClr val="0070C0"/>
                </a:solidFill>
              </a:rPr>
              <a:t>one.way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  <a:endParaRPr lang="en-CA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7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3F64A-B5CE-4528-88C8-856D5572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B447-EDD6-44A2-A29F-E64C2580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60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Two-way ANOVA</a:t>
            </a:r>
          </a:p>
          <a:p>
            <a:pPr marL="0" indent="0">
              <a:buNone/>
            </a:pPr>
            <a:r>
              <a:rPr lang="en-US" sz="1800" dirty="0"/>
              <a:t> In the two-way ANOVA example, we are modeling crop </a:t>
            </a:r>
            <a:r>
              <a:rPr lang="en-US" sz="1800" dirty="0" err="1"/>
              <a:t>total.REC</a:t>
            </a:r>
            <a:r>
              <a:rPr lang="en-US" sz="1800" dirty="0"/>
              <a:t> as a function of  type of Entity and  Year. First, we use </a:t>
            </a:r>
            <a:r>
              <a:rPr lang="en-US" sz="1800" dirty="0" err="1"/>
              <a:t>aov</a:t>
            </a:r>
            <a:r>
              <a:rPr lang="en-US" sz="1800" dirty="0"/>
              <a:t>() to run the model, then we use summary() to print the summary of the model.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</a:t>
            </a:r>
            <a:r>
              <a:rPr lang="en-US" sz="1800" dirty="0" err="1">
                <a:solidFill>
                  <a:srgbClr val="0070C0"/>
                </a:solidFill>
              </a:rPr>
              <a:t>two.way</a:t>
            </a:r>
            <a:r>
              <a:rPr lang="en-US" sz="1800" dirty="0">
                <a:solidFill>
                  <a:srgbClr val="0070C0"/>
                </a:solidFill>
              </a:rPr>
              <a:t> &lt;- </a:t>
            </a:r>
            <a:r>
              <a:rPr lang="en-US" sz="1800" dirty="0" err="1">
                <a:solidFill>
                  <a:srgbClr val="0070C0"/>
                </a:solidFill>
              </a:rPr>
              <a:t>aov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total.REC~Entity</a:t>
            </a:r>
            <a:r>
              <a:rPr lang="en-US" sz="1800" dirty="0">
                <a:solidFill>
                  <a:srgbClr val="0070C0"/>
                </a:solidFill>
              </a:rPr>
              <a:t> + Year, data = REC.ORGIN)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summary(</a:t>
            </a:r>
            <a:r>
              <a:rPr lang="en-US" sz="1800" dirty="0" err="1">
                <a:solidFill>
                  <a:srgbClr val="0070C0"/>
                </a:solidFill>
              </a:rPr>
              <a:t>two.way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Adding interactions between variables</a:t>
            </a:r>
          </a:p>
          <a:p>
            <a:pPr marL="0" indent="0">
              <a:buNone/>
            </a:pPr>
            <a:r>
              <a:rPr lang="en-US" sz="1800" dirty="0"/>
              <a:t>Sometimes you have reason to think that two of your independent variables have an interaction effect rather than an additive effect.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  interaction &lt;- </a:t>
            </a:r>
            <a:r>
              <a:rPr lang="en-US" sz="1800" dirty="0" err="1">
                <a:solidFill>
                  <a:srgbClr val="0070C0"/>
                </a:solidFill>
              </a:rPr>
              <a:t>aov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total.REC~Entity</a:t>
            </a:r>
            <a:r>
              <a:rPr lang="en-US" sz="1800" dirty="0">
                <a:solidFill>
                  <a:srgbClr val="0070C0"/>
                </a:solidFill>
              </a:rPr>
              <a:t> * Year, data =  REC.ORGIN)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   summary(interaction</a:t>
            </a:r>
            <a:endParaRPr lang="en-CA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0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FA52-401F-49C3-BF16-04E32CD4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AE9A-A609-44A3-9F9B-7526B079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8000" dirty="0"/>
              <a:t> </a:t>
            </a:r>
            <a:r>
              <a:rPr lang="en-US" sz="7200" dirty="0"/>
              <a:t>Adding a </a:t>
            </a:r>
            <a:r>
              <a:rPr lang="en-US" sz="7200" dirty="0" err="1"/>
              <a:t>Solaring</a:t>
            </a:r>
            <a:r>
              <a:rPr lang="en-US" sz="7200" dirty="0"/>
              <a:t> variable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If you have grouped your experimental treatments in some way, or if you have  a confounding variable that might affect the relationship you are interested in testing, you should include that element in the model as a </a:t>
            </a:r>
            <a:r>
              <a:rPr lang="en-US" sz="7200" dirty="0" err="1"/>
              <a:t>Solaring</a:t>
            </a:r>
            <a:r>
              <a:rPr lang="en-US" sz="7200" dirty="0"/>
              <a:t> variable. The simplest way to do this is just to add the variable into the</a:t>
            </a:r>
          </a:p>
          <a:p>
            <a:pPr marL="0" indent="0">
              <a:buNone/>
            </a:pPr>
            <a:r>
              <a:rPr lang="en-US" sz="7200" dirty="0"/>
              <a:t># model with a '+’.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>
                <a:solidFill>
                  <a:srgbClr val="0070C0"/>
                </a:solidFill>
              </a:rPr>
              <a:t>             </a:t>
            </a:r>
            <a:r>
              <a:rPr lang="en-US" sz="7200" dirty="0" err="1">
                <a:solidFill>
                  <a:srgbClr val="0070C0"/>
                </a:solidFill>
              </a:rPr>
              <a:t>Solaring</a:t>
            </a:r>
            <a:r>
              <a:rPr lang="en-US" sz="7200" dirty="0">
                <a:solidFill>
                  <a:srgbClr val="0070C0"/>
                </a:solidFill>
              </a:rPr>
              <a:t> &lt;- </a:t>
            </a:r>
            <a:r>
              <a:rPr lang="en-US" sz="7200" dirty="0" err="1">
                <a:solidFill>
                  <a:srgbClr val="0070C0"/>
                </a:solidFill>
              </a:rPr>
              <a:t>aov</a:t>
            </a:r>
            <a:r>
              <a:rPr lang="en-US" sz="7200" dirty="0">
                <a:solidFill>
                  <a:srgbClr val="0070C0"/>
                </a:solidFill>
              </a:rPr>
              <a:t>(</a:t>
            </a:r>
            <a:r>
              <a:rPr lang="en-US" sz="7200" dirty="0" err="1">
                <a:solidFill>
                  <a:srgbClr val="0070C0"/>
                </a:solidFill>
              </a:rPr>
              <a:t>total.REC~Entity</a:t>
            </a:r>
            <a:r>
              <a:rPr lang="en-US" sz="7200" dirty="0">
                <a:solidFill>
                  <a:srgbClr val="0070C0"/>
                </a:solidFill>
              </a:rPr>
              <a:t> + Year + Solar, data =  REC.ORGIN)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70C0"/>
                </a:solidFill>
              </a:rPr>
              <a:t>             summary(</a:t>
            </a:r>
            <a:r>
              <a:rPr lang="en-US" sz="7200" dirty="0" err="1">
                <a:solidFill>
                  <a:srgbClr val="0070C0"/>
                </a:solidFill>
              </a:rPr>
              <a:t>Solaring</a:t>
            </a:r>
            <a:r>
              <a:rPr lang="en-US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7200" dirty="0"/>
              <a:t>Find the best-fit model: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 There are now four different ANOVA models to explain the data. How do you decide which one to use? Usually, you will want to use the 'best-fit' model -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 the model that best explains the variation in the dependent variable.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7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0889-F051-49A3-A6F5-B806B773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30" y="1743852"/>
            <a:ext cx="10515600" cy="487001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install.packages</a:t>
            </a:r>
            <a:r>
              <a:rPr lang="en-CA" sz="7200" dirty="0">
                <a:solidFill>
                  <a:srgbClr val="0070C0"/>
                </a:solidFill>
              </a:rPr>
              <a:t>("</a:t>
            </a:r>
            <a:r>
              <a:rPr lang="en-CA" sz="7200" dirty="0" err="1">
                <a:solidFill>
                  <a:srgbClr val="0070C0"/>
                </a:solidFill>
              </a:rPr>
              <a:t>AICcmodavg</a:t>
            </a:r>
            <a:r>
              <a:rPr lang="en-CA" sz="72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library("</a:t>
            </a:r>
            <a:r>
              <a:rPr lang="en-CA" sz="7200" dirty="0" err="1">
                <a:solidFill>
                  <a:srgbClr val="0070C0"/>
                </a:solidFill>
              </a:rPr>
              <a:t>AICcmodavg</a:t>
            </a:r>
            <a:r>
              <a:rPr lang="en-CA" sz="72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endParaRPr lang="en-CA" sz="7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model.set</a:t>
            </a:r>
            <a:r>
              <a:rPr lang="en-CA" sz="7200" dirty="0">
                <a:solidFill>
                  <a:srgbClr val="0070C0"/>
                </a:solidFill>
              </a:rPr>
              <a:t> &lt;- list(</a:t>
            </a:r>
            <a:r>
              <a:rPr lang="en-CA" sz="7200" dirty="0" err="1">
                <a:solidFill>
                  <a:srgbClr val="0070C0"/>
                </a:solidFill>
              </a:rPr>
              <a:t>one.way</a:t>
            </a:r>
            <a:r>
              <a:rPr lang="en-CA" sz="7200" dirty="0">
                <a:solidFill>
                  <a:srgbClr val="0070C0"/>
                </a:solidFill>
              </a:rPr>
              <a:t>, </a:t>
            </a:r>
            <a:r>
              <a:rPr lang="en-CA" sz="7200" dirty="0" err="1">
                <a:solidFill>
                  <a:srgbClr val="0070C0"/>
                </a:solidFill>
              </a:rPr>
              <a:t>two.way</a:t>
            </a:r>
            <a:r>
              <a:rPr lang="en-CA" sz="7200" dirty="0">
                <a:solidFill>
                  <a:srgbClr val="0070C0"/>
                </a:solidFill>
              </a:rPr>
              <a:t>, interaction, </a:t>
            </a:r>
            <a:r>
              <a:rPr lang="en-CA" sz="7200" dirty="0" err="1">
                <a:solidFill>
                  <a:srgbClr val="0070C0"/>
                </a:solidFill>
              </a:rPr>
              <a:t>Solaring</a:t>
            </a:r>
            <a:r>
              <a:rPr lang="en-CA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model.names</a:t>
            </a:r>
            <a:r>
              <a:rPr lang="en-CA" sz="7200" dirty="0">
                <a:solidFill>
                  <a:srgbClr val="0070C0"/>
                </a:solidFill>
              </a:rPr>
              <a:t> &lt;- c("</a:t>
            </a:r>
            <a:r>
              <a:rPr lang="en-CA" sz="7200" dirty="0" err="1">
                <a:solidFill>
                  <a:srgbClr val="0070C0"/>
                </a:solidFill>
              </a:rPr>
              <a:t>one.way</a:t>
            </a:r>
            <a:r>
              <a:rPr lang="en-CA" sz="7200" dirty="0">
                <a:solidFill>
                  <a:srgbClr val="0070C0"/>
                </a:solidFill>
              </a:rPr>
              <a:t>", "</a:t>
            </a:r>
            <a:r>
              <a:rPr lang="en-CA" sz="7200" dirty="0" err="1">
                <a:solidFill>
                  <a:srgbClr val="0070C0"/>
                </a:solidFill>
              </a:rPr>
              <a:t>two.way</a:t>
            </a:r>
            <a:r>
              <a:rPr lang="en-CA" sz="7200" dirty="0">
                <a:solidFill>
                  <a:srgbClr val="0070C0"/>
                </a:solidFill>
              </a:rPr>
              <a:t>", "interaction", "</a:t>
            </a:r>
            <a:r>
              <a:rPr lang="en-CA" sz="7200" dirty="0" err="1">
                <a:solidFill>
                  <a:srgbClr val="0070C0"/>
                </a:solidFill>
              </a:rPr>
              <a:t>Solaring</a:t>
            </a:r>
            <a:r>
              <a:rPr lang="en-CA" sz="72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endParaRPr lang="en-CA" sz="7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aictab</a:t>
            </a:r>
            <a:r>
              <a:rPr lang="en-CA" sz="7200" dirty="0">
                <a:solidFill>
                  <a:srgbClr val="0070C0"/>
                </a:solidFill>
              </a:rPr>
              <a:t>(</a:t>
            </a:r>
            <a:r>
              <a:rPr lang="en-CA" sz="7200" dirty="0" err="1">
                <a:solidFill>
                  <a:srgbClr val="0070C0"/>
                </a:solidFill>
              </a:rPr>
              <a:t>model.set</a:t>
            </a:r>
            <a:r>
              <a:rPr lang="en-CA" sz="7200" dirty="0">
                <a:solidFill>
                  <a:srgbClr val="0070C0"/>
                </a:solidFill>
              </a:rPr>
              <a:t>, </a:t>
            </a:r>
            <a:r>
              <a:rPr lang="en-CA" sz="7200" dirty="0" err="1">
                <a:solidFill>
                  <a:srgbClr val="0070C0"/>
                </a:solidFill>
              </a:rPr>
              <a:t>modnames</a:t>
            </a:r>
            <a:r>
              <a:rPr lang="en-CA" sz="7200" dirty="0">
                <a:solidFill>
                  <a:srgbClr val="0070C0"/>
                </a:solidFill>
              </a:rPr>
              <a:t> = </a:t>
            </a:r>
            <a:r>
              <a:rPr lang="en-CA" sz="7200" dirty="0" err="1">
                <a:solidFill>
                  <a:srgbClr val="0070C0"/>
                </a:solidFill>
              </a:rPr>
              <a:t>model.names</a:t>
            </a:r>
            <a:r>
              <a:rPr lang="en-CA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CA" sz="72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7200" dirty="0"/>
              <a:t> Check for homoscedasticity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CA" sz="7200" dirty="0"/>
              <a:t>To check whether the model fits the assumption of homoscedasticity, look at  the model diagnostic plots in R      using the plot() function:</a:t>
            </a:r>
          </a:p>
          <a:p>
            <a:pPr marL="0" indent="0">
              <a:buNone/>
            </a:pPr>
            <a:endParaRPr lang="en-CA" sz="7200" dirty="0"/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par(</a:t>
            </a:r>
            <a:r>
              <a:rPr lang="en-CA" sz="7200" dirty="0" err="1">
                <a:solidFill>
                  <a:srgbClr val="0070C0"/>
                </a:solidFill>
              </a:rPr>
              <a:t>mfrow</a:t>
            </a:r>
            <a:r>
              <a:rPr lang="en-CA" sz="7200" dirty="0">
                <a:solidFill>
                  <a:srgbClr val="0070C0"/>
                </a:solidFill>
              </a:rPr>
              <a:t>=c(2,2))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plot(</a:t>
            </a:r>
            <a:r>
              <a:rPr lang="en-CA" sz="7200" dirty="0" err="1">
                <a:solidFill>
                  <a:srgbClr val="0070C0"/>
                </a:solidFill>
              </a:rPr>
              <a:t>two.way</a:t>
            </a:r>
            <a:r>
              <a:rPr lang="en-CA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par(</a:t>
            </a:r>
            <a:r>
              <a:rPr lang="en-CA" sz="7200" dirty="0" err="1">
                <a:solidFill>
                  <a:srgbClr val="0070C0"/>
                </a:solidFill>
              </a:rPr>
              <a:t>mfrow</a:t>
            </a:r>
            <a:r>
              <a:rPr lang="en-CA" sz="7200" dirty="0">
                <a:solidFill>
                  <a:srgbClr val="0070C0"/>
                </a:solidFill>
              </a:rPr>
              <a:t>=c(1,1))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A008-10F7-41AF-BD2E-5534D0D335EC}"/>
              </a:ext>
            </a:extLst>
          </p:cNvPr>
          <p:cNvSpPr txBox="1"/>
          <p:nvPr/>
        </p:nvSpPr>
        <p:spPr>
          <a:xfrm>
            <a:off x="724861" y="41278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Bi-variate Analysis for Continuous Vs. Categorical :</a:t>
            </a:r>
            <a:br>
              <a:rPr lang="en-US" sz="1800" b="1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CA" sz="16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16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5524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1A2F40-BFEF-4BB4-84FC-487ABDFE219E}"/>
              </a:ext>
            </a:extLst>
          </p:cNvPr>
          <p:cNvSpPr txBox="1"/>
          <p:nvPr/>
        </p:nvSpPr>
        <p:spPr>
          <a:xfrm>
            <a:off x="999628" y="334687"/>
            <a:ext cx="728324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</a:t>
            </a:r>
            <a:r>
              <a:rPr lang="en-US" sz="1800" b="1" dirty="0">
                <a:latin typeface="+mn-lt"/>
              </a:rPr>
              <a:t>:</a:t>
            </a:r>
            <a:br>
              <a:rPr lang="en-US" sz="1800" b="1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22CE-3507-41E0-97BD-C20FF6C2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534160"/>
            <a:ext cx="9829800" cy="43786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</a:rPr>
              <a:t>Focus on the column: the probability that F is greater than the listed value from the previous column. This is often called the </a:t>
            </a:r>
            <a:r>
              <a:rPr lang="en-US" sz="2000" b="0" i="1" dirty="0">
                <a:effectLst/>
              </a:rPr>
              <a:t>p value</a:t>
            </a:r>
            <a:r>
              <a:rPr lang="en-US" sz="2000" b="0" i="0" dirty="0">
                <a:effectLst/>
              </a:rPr>
              <a:t>. In most cases you put significance at the alpha=.05 level, or </a:t>
            </a:r>
            <a:r>
              <a:rPr lang="en-US" sz="2000" b="0" i="1" dirty="0">
                <a:effectLst/>
              </a:rPr>
              <a:t>we require the P value to be less then .05 </a:t>
            </a:r>
            <a:r>
              <a:rPr lang="en-US" sz="2000" b="0" i="0" dirty="0">
                <a:effectLst/>
              </a:rPr>
              <a:t>to be considered statistically significant.</a:t>
            </a:r>
          </a:p>
          <a:p>
            <a:endParaRPr lang="en-US" sz="2000" dirty="0"/>
          </a:p>
          <a:p>
            <a:endParaRPr lang="en-US" sz="2000" b="0" i="0" dirty="0">
              <a:effectLst/>
            </a:endParaRPr>
          </a:p>
          <a:p>
            <a:endParaRPr lang="en-US" sz="2000" dirty="0"/>
          </a:p>
          <a:p>
            <a:endParaRPr lang="en-US" sz="2000" b="0" i="0" dirty="0">
              <a:effectLst/>
            </a:endParaRPr>
          </a:p>
          <a:p>
            <a:endParaRPr lang="en-US" sz="2000" dirty="0"/>
          </a:p>
          <a:p>
            <a:endParaRPr lang="en-US" sz="2000" b="0" i="0" dirty="0">
              <a:effectLst/>
            </a:endParaRPr>
          </a:p>
          <a:p>
            <a:endParaRPr lang="en-US" sz="2000" dirty="0"/>
          </a:p>
          <a:p>
            <a:endParaRPr lang="en-US" sz="1800" b="1" i="0" dirty="0">
              <a:solidFill>
                <a:schemeClr val="accent1"/>
              </a:solidFill>
              <a:effectLst/>
            </a:endParaRPr>
          </a:p>
          <a:p>
            <a:r>
              <a:rPr lang="en-US" sz="1800" b="1" i="0" dirty="0">
                <a:solidFill>
                  <a:schemeClr val="accent1"/>
                </a:solidFill>
                <a:effectLst/>
              </a:rPr>
              <a:t>5.115e-16   &lt;  0.05</a:t>
            </a:r>
          </a:p>
          <a:p>
            <a:r>
              <a:rPr lang="en-US" sz="1800" b="1" i="0" dirty="0">
                <a:solidFill>
                  <a:schemeClr val="accent1"/>
                </a:solidFill>
                <a:effectLst/>
              </a:rPr>
              <a:t>Therefore, we fail to  reject  the null hypothesis</a:t>
            </a:r>
          </a:p>
          <a:p>
            <a:endParaRPr lang="en-CA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C72F0-2155-455E-BB65-72125F05B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" t="70444" r="60250" b="9437"/>
          <a:stretch/>
        </p:blipFill>
        <p:spPr>
          <a:xfrm>
            <a:off x="1826695" y="2810720"/>
            <a:ext cx="7381045" cy="20269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08276E-2ACD-4378-A036-62E330BE3325}"/>
              </a:ext>
            </a:extLst>
          </p:cNvPr>
          <p:cNvSpPr/>
          <p:nvPr/>
        </p:nvSpPr>
        <p:spPr>
          <a:xfrm>
            <a:off x="5746713" y="3824179"/>
            <a:ext cx="1320800" cy="207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204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1375D0B-6E10-45A6-87CA-4696C503A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1290320"/>
            <a:ext cx="9457392" cy="55358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A2F40-BFEF-4BB4-84FC-487ABDFE219E}"/>
              </a:ext>
            </a:extLst>
          </p:cNvPr>
          <p:cNvSpPr txBox="1"/>
          <p:nvPr/>
        </p:nvSpPr>
        <p:spPr>
          <a:xfrm>
            <a:off x="1333868" y="297375"/>
            <a:ext cx="77657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952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E84A-56AE-45CC-B615-0D24F4B6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b="1" dirty="0">
                <a:solidFill>
                  <a:schemeClr val="accent1"/>
                </a:solidFill>
                <a:latin typeface="+mn-lt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9BC3-856E-4DE3-A90E-AF87F44CC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</a:rPr>
              <a:t>We see in this Project the rapid growth of renewable technologies in the World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l">
              <a:buNone/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algn="l"/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This interactive chart shows the amount of energy generated from solar power each year.</a:t>
            </a:r>
          </a:p>
          <a:p>
            <a:pPr marL="0" indent="0" algn="l">
              <a:buNone/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algn="l"/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Solar generation at scale – compared to hydropower, for example – is a relatively modern renewable energy source but is growing quickly in many countries across the world.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8069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893E90D6-EA15-498C-9A72-4F77A12EE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8" r="9434" b="-1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0BD0C-E0EB-423E-8329-C3991B363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10080"/>
            <a:ext cx="9992071" cy="1381893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EADFC-A102-4F54-ADAA-9562899A9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>
            <a:normAutofit/>
          </a:bodyPr>
          <a:lstStyle/>
          <a:p>
            <a:pPr algn="l"/>
            <a:endParaRPr lang="en-CA" sz="1500" dirty="0"/>
          </a:p>
          <a:p>
            <a:pPr algn="l"/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150524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DA41A-D79F-4CF1-9516-A61ED5B8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pPr algn="ctr"/>
            <a:br>
              <a:rPr lang="en-CA" sz="4800" dirty="0"/>
            </a:br>
            <a:r>
              <a:rPr lang="en-CA" sz="4800" dirty="0"/>
              <a:t>EDA DATA:</a:t>
            </a:r>
            <a:br>
              <a:rPr lang="en-CA" sz="4800" dirty="0"/>
            </a:br>
            <a:r>
              <a:rPr lang="en-CA" sz="4800" dirty="0"/>
              <a:t>  </a:t>
            </a:r>
            <a:r>
              <a:rPr lang="en-CA" sz="3200" dirty="0"/>
              <a:t>Business  Understanding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B9C4-7EA4-4802-BC0F-6D9C33CE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240" y="975361"/>
            <a:ext cx="6238240" cy="5174206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effectLst/>
              </a:rPr>
              <a:t>In this project we looked at, what share renewable technologies collectively accounted for in the energy mix.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i="0" dirty="0">
                <a:effectLst/>
              </a:rPr>
              <a:t>Globally we see that hydropower is by far the largest modern renewable source </a:t>
            </a:r>
            <a:r>
              <a:rPr lang="en-US" sz="2000" b="0" i="1" dirty="0">
                <a:effectLst/>
              </a:rPr>
              <a:t>[since traditional biomass is not included here]</a:t>
            </a:r>
            <a:r>
              <a:rPr lang="en-US" sz="2000" b="0" i="0" dirty="0">
                <a:effectLst/>
              </a:rPr>
              <a:t>. But we also see wind and solar power are both growing rapidly.</a:t>
            </a:r>
          </a:p>
          <a:p>
            <a:endParaRPr lang="en-US" sz="2000" b="0" i="0" dirty="0">
              <a:effectLst/>
            </a:endParaRPr>
          </a:p>
          <a:p>
            <a:r>
              <a:rPr lang="en-US" sz="2000" dirty="0"/>
              <a:t>The dataset have 7 columns. For understanding the dataset, Analysis and compare the dataset, 3 main columns by calculation have been added the dataset.  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endParaRPr lang="en-CA" sz="1700" dirty="0"/>
          </a:p>
        </p:txBody>
      </p:sp>
    </p:spTree>
    <p:extLst>
      <p:ext uri="{BB962C8B-B14F-4D97-AF65-F5344CB8AC3E}">
        <p14:creationId xmlns:p14="http://schemas.microsoft.com/office/powerpoint/2010/main" val="367751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DE37-C59C-40EF-8292-80342F75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7113" cy="1325563"/>
          </a:xfrm>
        </p:spPr>
        <p:txBody>
          <a:bodyPr>
            <a:normAutofit fontScale="90000"/>
          </a:bodyPr>
          <a:lstStyle/>
          <a:p>
            <a:r>
              <a:rPr lang="en-CA" sz="2400" b="1" dirty="0">
                <a:latin typeface="+mn-lt"/>
              </a:rPr>
              <a:t>Data Understanding :</a:t>
            </a:r>
            <a:br>
              <a:rPr lang="en-CA" sz="2400" b="1" dirty="0">
                <a:latin typeface="+mn-lt"/>
              </a:rPr>
            </a:br>
            <a:br>
              <a:rPr lang="en-CA" sz="3000" dirty="0"/>
            </a:br>
            <a:r>
              <a:rPr lang="en-US" sz="2200" b="0" i="0" dirty="0">
                <a:effectLst/>
                <a:latin typeface="+mn-lt"/>
              </a:rPr>
              <a:t>The  chart shows this as a stacked area chart, which allows us to more readily see the breakdown of the renewable mix, and relative contribution of each. </a:t>
            </a:r>
            <a:endParaRPr lang="en-CA" sz="2200" dirty="0">
              <a:latin typeface="+mn-lt"/>
            </a:endParaRPr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6BD1AB49-BA74-4B70-B4E2-E5D10C1B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7" y="1825625"/>
            <a:ext cx="10218626" cy="4351338"/>
          </a:xfrm>
        </p:spPr>
      </p:pic>
    </p:spTree>
    <p:extLst>
      <p:ext uri="{BB962C8B-B14F-4D97-AF65-F5344CB8AC3E}">
        <p14:creationId xmlns:p14="http://schemas.microsoft.com/office/powerpoint/2010/main" val="8386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D84F5699-A462-4C5B-BD6E-B34084F9A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65" y="2147038"/>
            <a:ext cx="8330433" cy="449527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113C54-B539-47BA-884B-00DAE1DDD09D}"/>
              </a:ext>
            </a:extLst>
          </p:cNvPr>
          <p:cNvSpPr txBox="1">
            <a:spLocks/>
          </p:cNvSpPr>
          <p:nvPr/>
        </p:nvSpPr>
        <p:spPr>
          <a:xfrm>
            <a:off x="1230296" y="215685"/>
            <a:ext cx="2961443" cy="99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b="1" dirty="0">
                <a:latin typeface="+mn-lt"/>
              </a:rPr>
              <a:t>Data Understanding:</a:t>
            </a:r>
            <a:endParaRPr lang="en-CA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4677D3-C3E1-4974-A53B-FA160E2D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296" y="968297"/>
            <a:ext cx="9493930" cy="993158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400" dirty="0">
                <a:latin typeface="+mn-lt"/>
              </a:rPr>
              <a:t>This graph shows that 8 top Renewable Energy Consumer(REC) in the world.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To obtain this diagram, </a:t>
            </a:r>
            <a:r>
              <a:rPr lang="en-CA" sz="2400" b="1" i="1" dirty="0">
                <a:latin typeface="+mn-lt"/>
              </a:rPr>
              <a:t>Filter, Subset</a:t>
            </a:r>
            <a:r>
              <a:rPr lang="en-CA" sz="2400" dirty="0">
                <a:latin typeface="+mn-lt"/>
              </a:rPr>
              <a:t> and </a:t>
            </a:r>
            <a:r>
              <a:rPr lang="en-CA" sz="2400" b="1" i="1" dirty="0">
                <a:latin typeface="+mn-lt"/>
              </a:rPr>
              <a:t>Full Joint </a:t>
            </a:r>
            <a:r>
              <a:rPr lang="en-CA" sz="2400" dirty="0">
                <a:latin typeface="+mn-lt"/>
              </a:rPr>
              <a:t>commands have been used.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717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AFA3-04FD-4F5B-AE90-4F1647CE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71" y="1342013"/>
            <a:ext cx="9485055" cy="13255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latin typeface="+mn-lt"/>
              </a:rPr>
              <a:t>Getting familiar with data for Data Understanding in EDA.</a:t>
            </a:r>
            <a:br>
              <a:rPr lang="en-CA" sz="2000" dirty="0">
                <a:latin typeface="+mn-lt"/>
              </a:rPr>
            </a:br>
            <a:r>
              <a:rPr lang="en-CA" sz="2000" dirty="0">
                <a:latin typeface="+mn-lt"/>
              </a:rPr>
              <a:t>Data frame has a 5059 observation and 7 columns. The missing value can be seen in the dataset.  The important column is Entity, Year , Hydropower, Solar and Wind, So by using slice the column of Code dropped at the dataset.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EE7A8-DF2B-4697-948E-DAC40531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6" t="69910" r="57717" b="5730"/>
          <a:stretch/>
        </p:blipFill>
        <p:spPr>
          <a:xfrm>
            <a:off x="1106005" y="2991775"/>
            <a:ext cx="9294921" cy="308793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A6E797-7FDD-43DA-916E-8B2FC58F4E75}"/>
              </a:ext>
            </a:extLst>
          </p:cNvPr>
          <p:cNvSpPr txBox="1">
            <a:spLocks/>
          </p:cNvSpPr>
          <p:nvPr/>
        </p:nvSpPr>
        <p:spPr>
          <a:xfrm>
            <a:off x="1106005" y="215685"/>
            <a:ext cx="2961443" cy="99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b="1" dirty="0">
                <a:latin typeface="+mn-lt"/>
              </a:rPr>
              <a:t>Data Understanding:</a:t>
            </a:r>
            <a:endParaRPr lang="en-CA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2D73C5-C223-40B7-8E85-18BCE43576D0}"/>
              </a:ext>
            </a:extLst>
          </p:cNvPr>
          <p:cNvSpPr/>
          <p:nvPr/>
        </p:nvSpPr>
        <p:spPr>
          <a:xfrm>
            <a:off x="1233996" y="4838330"/>
            <a:ext cx="9081856" cy="230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CB096-076D-4B0C-A48F-163D125B56CD}"/>
              </a:ext>
            </a:extLst>
          </p:cNvPr>
          <p:cNvSpPr/>
          <p:nvPr/>
        </p:nvSpPr>
        <p:spPr>
          <a:xfrm>
            <a:off x="1233996" y="3897296"/>
            <a:ext cx="9081856" cy="230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19A544-8F80-4974-B746-4875AD7ADB32}"/>
              </a:ext>
            </a:extLst>
          </p:cNvPr>
          <p:cNvSpPr/>
          <p:nvPr/>
        </p:nvSpPr>
        <p:spPr>
          <a:xfrm>
            <a:off x="1233996" y="3648722"/>
            <a:ext cx="2769833" cy="218390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97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9532-0C5E-454C-ABF8-4FA20249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89" y="1350597"/>
            <a:ext cx="10853693" cy="514786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200" dirty="0"/>
              <a:t>For preparation and analysis, the  dataset  </a:t>
            </a:r>
            <a:r>
              <a:rPr lang="en-US" sz="1900" b="1" dirty="0"/>
              <a:t>3 Continues  COLUMNS </a:t>
            </a:r>
            <a:r>
              <a:rPr lang="en-US" sz="1900" dirty="0"/>
              <a:t>and </a:t>
            </a:r>
            <a:r>
              <a:rPr lang="en-US" sz="1900" b="1" dirty="0"/>
              <a:t>one Categorical Column </a:t>
            </a:r>
            <a:r>
              <a:rPr lang="en-US" sz="2200" dirty="0"/>
              <a:t>are </a:t>
            </a:r>
            <a:r>
              <a:rPr lang="en-US" sz="2200" b="1" i="1" dirty="0"/>
              <a:t>added  </a:t>
            </a:r>
            <a:r>
              <a:rPr lang="en-US" sz="2200" dirty="0"/>
              <a:t>to</a:t>
            </a:r>
            <a:r>
              <a:rPr lang="en-US" sz="2200" b="1" i="1" dirty="0"/>
              <a:t>  dataset </a:t>
            </a:r>
            <a:r>
              <a:rPr lang="en-US" sz="2200" dirty="0"/>
              <a:t>to make it easy to handle the project.</a:t>
            </a:r>
          </a:p>
          <a:p>
            <a:pPr marL="0" indent="0">
              <a:buNone/>
            </a:pPr>
            <a:r>
              <a:rPr lang="en-US" sz="2200" dirty="0"/>
              <a:t>1. </a:t>
            </a:r>
            <a:r>
              <a:rPr lang="en-US" sz="2200" dirty="0">
                <a:solidFill>
                  <a:srgbClr val="C00000"/>
                </a:solidFill>
              </a:rPr>
              <a:t>"</a:t>
            </a:r>
            <a:r>
              <a:rPr lang="en-US" sz="2200" dirty="0" err="1">
                <a:solidFill>
                  <a:srgbClr val="C00000"/>
                </a:solidFill>
              </a:rPr>
              <a:t>total.REC</a:t>
            </a:r>
            <a:r>
              <a:rPr lang="en-US" sz="2200" dirty="0">
                <a:solidFill>
                  <a:srgbClr val="C00000"/>
                </a:solidFill>
              </a:rPr>
              <a:t>“: </a:t>
            </a:r>
            <a:r>
              <a:rPr lang="en-US" sz="1900" dirty="0"/>
              <a:t>Total the consumption of Hydropower, Solar, Wind and Other Renewable Energy</a:t>
            </a:r>
            <a:endParaRPr lang="en-US" sz="2200" dirty="0"/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       </a:t>
            </a:r>
            <a:r>
              <a:rPr lang="en-US" sz="1900" dirty="0" err="1">
                <a:solidFill>
                  <a:srgbClr val="0070C0"/>
                </a:solidFill>
              </a:rPr>
              <a:t>REC$total.REC</a:t>
            </a:r>
            <a:r>
              <a:rPr lang="en-US" sz="1900" dirty="0">
                <a:solidFill>
                  <a:srgbClr val="0070C0"/>
                </a:solidFill>
              </a:rPr>
              <a:t> &lt;- NA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       </a:t>
            </a:r>
            <a:r>
              <a:rPr lang="en-US" sz="1900" dirty="0" err="1">
                <a:solidFill>
                  <a:srgbClr val="0070C0"/>
                </a:solidFill>
              </a:rPr>
              <a:t>REC$total.REC</a:t>
            </a:r>
            <a:r>
              <a:rPr lang="en-US" sz="1900" dirty="0">
                <a:solidFill>
                  <a:srgbClr val="0070C0"/>
                </a:solidFill>
              </a:rPr>
              <a:t> &lt;- </a:t>
            </a:r>
            <a:r>
              <a:rPr lang="en-US" sz="1900" dirty="0" err="1">
                <a:solidFill>
                  <a:srgbClr val="0070C0"/>
                </a:solidFill>
              </a:rPr>
              <a:t>rowSums</a:t>
            </a:r>
            <a:r>
              <a:rPr lang="en-US" sz="1900" dirty="0">
                <a:solidFill>
                  <a:srgbClr val="0070C0"/>
                </a:solidFill>
              </a:rPr>
              <a:t>(REC[ ,c(3:6)], na.rm=TRUE)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r>
              <a:rPr lang="en-CA" sz="2200" dirty="0"/>
              <a:t>2. </a:t>
            </a:r>
            <a:r>
              <a:rPr lang="en-CA" sz="2200" dirty="0">
                <a:solidFill>
                  <a:srgbClr val="C00000"/>
                </a:solidFill>
              </a:rPr>
              <a:t>” </a:t>
            </a:r>
            <a:r>
              <a:rPr lang="en-CA" sz="2200" dirty="0" err="1">
                <a:solidFill>
                  <a:srgbClr val="C00000"/>
                </a:solidFill>
              </a:rPr>
              <a:t>cum_total</a:t>
            </a:r>
            <a:r>
              <a:rPr lang="en-CA" sz="2200" dirty="0">
                <a:solidFill>
                  <a:srgbClr val="C00000"/>
                </a:solidFill>
              </a:rPr>
              <a:t> “: </a:t>
            </a:r>
            <a:r>
              <a:rPr lang="en-CA" sz="2200" dirty="0"/>
              <a:t>cumulative REC consumption</a:t>
            </a:r>
          </a:p>
          <a:p>
            <a:pPr marL="0" indent="0">
              <a:buNone/>
            </a:pPr>
            <a:r>
              <a:rPr lang="en-CA" sz="1900" dirty="0">
                <a:solidFill>
                  <a:srgbClr val="0070C0"/>
                </a:solidFill>
              </a:rPr>
              <a:t>     </a:t>
            </a:r>
            <a:r>
              <a:rPr lang="en-CA" sz="1900" dirty="0" err="1">
                <a:solidFill>
                  <a:srgbClr val="0070C0"/>
                </a:solidFill>
              </a:rPr>
              <a:t>NEWREC$cum_total</a:t>
            </a:r>
            <a:r>
              <a:rPr lang="en-CA" sz="1900" dirty="0">
                <a:solidFill>
                  <a:srgbClr val="0070C0"/>
                </a:solidFill>
              </a:rPr>
              <a:t> &lt;- </a:t>
            </a:r>
            <a:r>
              <a:rPr lang="en-CA" sz="1900" dirty="0" err="1">
                <a:solidFill>
                  <a:srgbClr val="0070C0"/>
                </a:solidFill>
              </a:rPr>
              <a:t>cumsum</a:t>
            </a:r>
            <a:r>
              <a:rPr lang="en-CA" sz="1900" dirty="0">
                <a:solidFill>
                  <a:srgbClr val="0070C0"/>
                </a:solidFill>
              </a:rPr>
              <a:t>(</a:t>
            </a:r>
            <a:r>
              <a:rPr lang="en-CA" sz="1900" dirty="0" err="1">
                <a:solidFill>
                  <a:srgbClr val="0070C0"/>
                </a:solidFill>
              </a:rPr>
              <a:t>NEWREC$total.REC</a:t>
            </a:r>
            <a:r>
              <a:rPr lang="en-CA" sz="19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CA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2200" dirty="0"/>
              <a:t>3. </a:t>
            </a:r>
            <a:r>
              <a:rPr lang="en-CA" sz="2200" dirty="0">
                <a:solidFill>
                  <a:srgbClr val="C00000"/>
                </a:solidFill>
              </a:rPr>
              <a:t>"</a:t>
            </a:r>
            <a:r>
              <a:rPr lang="en-CA" sz="2200" dirty="0" err="1">
                <a:solidFill>
                  <a:srgbClr val="C00000"/>
                </a:solidFill>
              </a:rPr>
              <a:t>Growth.rate</a:t>
            </a:r>
            <a:r>
              <a:rPr lang="en-CA" sz="2200" dirty="0">
                <a:solidFill>
                  <a:srgbClr val="C00000"/>
                </a:solidFill>
              </a:rPr>
              <a:t>“: </a:t>
            </a:r>
            <a:r>
              <a:rPr lang="en-CA" sz="2200" dirty="0"/>
              <a:t>Growth rate per annul</a:t>
            </a:r>
          </a:p>
          <a:p>
            <a:pPr marL="0" indent="0">
              <a:buNone/>
            </a:pPr>
            <a:r>
              <a:rPr lang="en-CA" sz="2200" dirty="0"/>
              <a:t>    </a:t>
            </a:r>
            <a:r>
              <a:rPr lang="en-CA" sz="1900" dirty="0">
                <a:solidFill>
                  <a:srgbClr val="0070C0"/>
                </a:solidFill>
              </a:rPr>
              <a:t>RECF &lt;- NEWREC %&gt;% </a:t>
            </a:r>
            <a:r>
              <a:rPr lang="en-CA" sz="1900" dirty="0" err="1">
                <a:solidFill>
                  <a:srgbClr val="0070C0"/>
                </a:solidFill>
              </a:rPr>
              <a:t>group_by</a:t>
            </a:r>
            <a:r>
              <a:rPr lang="en-CA" sz="1900" dirty="0">
                <a:solidFill>
                  <a:srgbClr val="0070C0"/>
                </a:solidFill>
              </a:rPr>
              <a:t>(Entity) %&gt;% mutate(</a:t>
            </a:r>
            <a:r>
              <a:rPr lang="en-CA" sz="1900" dirty="0" err="1">
                <a:solidFill>
                  <a:srgbClr val="0070C0"/>
                </a:solidFill>
              </a:rPr>
              <a:t>Growth.rate</a:t>
            </a:r>
            <a:r>
              <a:rPr lang="en-CA" sz="1900" dirty="0">
                <a:solidFill>
                  <a:srgbClr val="0070C0"/>
                </a:solidFill>
              </a:rPr>
              <a:t> = (</a:t>
            </a:r>
            <a:r>
              <a:rPr lang="en-CA" sz="1900" dirty="0" err="1">
                <a:solidFill>
                  <a:srgbClr val="0070C0"/>
                </a:solidFill>
              </a:rPr>
              <a:t>total.REC</a:t>
            </a:r>
            <a:r>
              <a:rPr lang="en-CA" sz="1900" dirty="0">
                <a:solidFill>
                  <a:srgbClr val="0070C0"/>
                </a:solidFill>
              </a:rPr>
              <a:t>-lag(</a:t>
            </a:r>
            <a:r>
              <a:rPr lang="en-CA" sz="1900" dirty="0" err="1">
                <a:solidFill>
                  <a:srgbClr val="0070C0"/>
                </a:solidFill>
              </a:rPr>
              <a:t>total.REC</a:t>
            </a:r>
            <a:r>
              <a:rPr lang="en-CA" sz="1900" dirty="0">
                <a:solidFill>
                  <a:srgbClr val="0070C0"/>
                </a:solidFill>
              </a:rPr>
              <a:t>))/lag(</a:t>
            </a:r>
            <a:r>
              <a:rPr lang="en-CA" sz="1900" dirty="0" err="1">
                <a:solidFill>
                  <a:srgbClr val="0070C0"/>
                </a:solidFill>
              </a:rPr>
              <a:t>total.REC</a:t>
            </a:r>
            <a:r>
              <a:rPr lang="en-CA" sz="1900" dirty="0">
                <a:solidFill>
                  <a:srgbClr val="0070C0"/>
                </a:solidFill>
              </a:rPr>
              <a:t>))</a:t>
            </a:r>
          </a:p>
          <a:p>
            <a:pPr marL="0" indent="0">
              <a:buNone/>
            </a:pPr>
            <a:endParaRPr lang="en-CA" sz="19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2000" dirty="0"/>
              <a:t>4. </a:t>
            </a:r>
            <a:r>
              <a:rPr lang="en-CA" sz="2000" dirty="0">
                <a:solidFill>
                  <a:srgbClr val="C00000"/>
                </a:solidFill>
              </a:rPr>
              <a:t>“</a:t>
            </a:r>
            <a:r>
              <a:rPr lang="en-CA" sz="2000" dirty="0" err="1">
                <a:solidFill>
                  <a:srgbClr val="C00000"/>
                </a:solidFill>
              </a:rPr>
              <a:t>GROUPEntity</a:t>
            </a:r>
            <a:r>
              <a:rPr lang="en-CA" sz="2000" dirty="0">
                <a:solidFill>
                  <a:srgbClr val="C00000"/>
                </a:solidFill>
              </a:rPr>
              <a:t>”: </a:t>
            </a:r>
          </a:p>
          <a:p>
            <a:pPr marL="0" indent="0">
              <a:buNone/>
            </a:pPr>
            <a:r>
              <a:rPr lang="en-CA" sz="1900" dirty="0">
                <a:solidFill>
                  <a:srgbClr val="0070C0"/>
                </a:solidFill>
              </a:rPr>
              <a:t>    </a:t>
            </a:r>
            <a:r>
              <a:rPr lang="en-CA" sz="1900" dirty="0" err="1">
                <a:solidFill>
                  <a:srgbClr val="0070C0"/>
                </a:solidFill>
              </a:rPr>
              <a:t>NEWREC$GROUPEntity</a:t>
            </a:r>
            <a:r>
              <a:rPr lang="en-CA" sz="1900" dirty="0">
                <a:solidFill>
                  <a:srgbClr val="0070C0"/>
                </a:solidFill>
              </a:rPr>
              <a:t> &lt;- NEWREC %&gt;% </a:t>
            </a:r>
            <a:r>
              <a:rPr lang="en-CA" sz="1900" dirty="0" err="1">
                <a:solidFill>
                  <a:srgbClr val="0070C0"/>
                </a:solidFill>
              </a:rPr>
              <a:t>group_by</a:t>
            </a:r>
            <a:r>
              <a:rPr lang="en-CA" sz="1900" dirty="0">
                <a:solidFill>
                  <a:srgbClr val="0070C0"/>
                </a:solidFill>
              </a:rPr>
              <a:t>(Entity)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FD2C5-C6B0-4B7E-A899-C4F445BB6806}"/>
              </a:ext>
            </a:extLst>
          </p:cNvPr>
          <p:cNvSpPr txBox="1"/>
          <p:nvPr/>
        </p:nvSpPr>
        <p:spPr>
          <a:xfrm>
            <a:off x="739069" y="59225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sz="2400" b="1" dirty="0"/>
              <a:t>Feature Engineering: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81923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20AF22F-05F9-48B4-87C4-F215CC289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3" b="33463"/>
          <a:stretch/>
        </p:blipFill>
        <p:spPr>
          <a:xfrm>
            <a:off x="838200" y="1670338"/>
            <a:ext cx="3200628" cy="468276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0C5887A-0961-4567-BD1C-D3BD62E6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5"/>
          <a:stretch/>
        </p:blipFill>
        <p:spPr>
          <a:xfrm>
            <a:off x="4685425" y="3760706"/>
            <a:ext cx="6077178" cy="2870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7AAE4A-CBF2-4901-B221-781089FB70A6}"/>
              </a:ext>
            </a:extLst>
          </p:cNvPr>
          <p:cNvSpPr txBox="1"/>
          <p:nvPr/>
        </p:nvSpPr>
        <p:spPr>
          <a:xfrm>
            <a:off x="4592714" y="1711482"/>
            <a:ext cx="693050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dirty="0" err="1">
                <a:solidFill>
                  <a:srgbClr val="0070C0"/>
                </a:solidFill>
              </a:rPr>
              <a:t>install.packages</a:t>
            </a:r>
            <a:r>
              <a:rPr lang="en-CA" sz="1300" dirty="0">
                <a:solidFill>
                  <a:srgbClr val="0070C0"/>
                </a:solidFill>
              </a:rPr>
              <a:t>("table1")</a:t>
            </a:r>
          </a:p>
          <a:p>
            <a:r>
              <a:rPr lang="en-CA" sz="1300" dirty="0">
                <a:solidFill>
                  <a:srgbClr val="0070C0"/>
                </a:solidFill>
              </a:rPr>
              <a:t>library("table1")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REC$Hydropower</a:t>
            </a:r>
            <a:r>
              <a:rPr lang="en-CA" sz="1300" dirty="0">
                <a:solidFill>
                  <a:srgbClr val="0070C0"/>
                </a:solidFill>
              </a:rPr>
              <a:t>) &lt;- "Hydropower"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REC$Solar</a:t>
            </a:r>
            <a:r>
              <a:rPr lang="en-CA" sz="1300" dirty="0">
                <a:solidFill>
                  <a:srgbClr val="0070C0"/>
                </a:solidFill>
              </a:rPr>
              <a:t>) &lt;- "Solar"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REC$Wind</a:t>
            </a:r>
            <a:r>
              <a:rPr lang="en-CA" sz="1300" dirty="0">
                <a:solidFill>
                  <a:srgbClr val="0070C0"/>
                </a:solidFill>
              </a:rPr>
              <a:t>) &lt;- "Wind"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REC$OtherRenewables</a:t>
            </a:r>
            <a:r>
              <a:rPr lang="en-CA" sz="1300" dirty="0">
                <a:solidFill>
                  <a:srgbClr val="0070C0"/>
                </a:solidFill>
              </a:rPr>
              <a:t>) &lt;- "</a:t>
            </a:r>
            <a:r>
              <a:rPr lang="en-CA" sz="1300" dirty="0" err="1">
                <a:solidFill>
                  <a:srgbClr val="0070C0"/>
                </a:solidFill>
              </a:rPr>
              <a:t>OtherRenewables</a:t>
            </a:r>
            <a:r>
              <a:rPr lang="en-CA" sz="1300" dirty="0">
                <a:solidFill>
                  <a:srgbClr val="0070C0"/>
                </a:solidFill>
              </a:rPr>
              <a:t>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table1::table1(~Hydropower + Solar + Wind + </a:t>
            </a:r>
            <a:r>
              <a:rPr lang="en-CA" sz="1300" dirty="0" err="1">
                <a:solidFill>
                  <a:srgbClr val="0070C0"/>
                </a:solidFill>
              </a:rPr>
              <a:t>OtherRenewables</a:t>
            </a:r>
            <a:r>
              <a:rPr lang="en-CA" sz="1300" dirty="0">
                <a:solidFill>
                  <a:srgbClr val="0070C0"/>
                </a:solidFill>
              </a:rPr>
              <a:t> | Entity, data = REC)</a:t>
            </a:r>
          </a:p>
          <a:p>
            <a:r>
              <a:rPr lang="en-CA" sz="1300" dirty="0">
                <a:solidFill>
                  <a:srgbClr val="BC04B3"/>
                </a:solidFill>
              </a:rPr>
              <a:t># In the code below, we are showing how to create a table without stratification by any group</a:t>
            </a:r>
            <a:r>
              <a:rPr lang="en-CA" sz="1300" dirty="0">
                <a:solidFill>
                  <a:srgbClr val="0070C0"/>
                </a:solidFill>
              </a:rPr>
              <a:t>.</a:t>
            </a:r>
          </a:p>
          <a:p>
            <a:r>
              <a:rPr lang="en-CA" sz="1300" dirty="0">
                <a:solidFill>
                  <a:srgbClr val="0070C0"/>
                </a:solidFill>
              </a:rPr>
              <a:t>library("table1") 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table1::table1(~Hydropower + Solar + Wind + </a:t>
            </a:r>
            <a:r>
              <a:rPr lang="en-CA" sz="1300" dirty="0" err="1">
                <a:solidFill>
                  <a:srgbClr val="0070C0"/>
                </a:solidFill>
              </a:rPr>
              <a:t>OtherRenewables</a:t>
            </a:r>
            <a:r>
              <a:rPr lang="en-CA" sz="1300" dirty="0">
                <a:solidFill>
                  <a:srgbClr val="0070C0"/>
                </a:solidFill>
              </a:rPr>
              <a:t>, data = REC)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114E9A8-68A2-4AE6-B8F3-FA079ADD1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769" y="372343"/>
            <a:ext cx="105156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sz="2400" b="1" dirty="0">
                <a:latin typeface="+mn-lt"/>
              </a:rPr>
              <a:t>Feature Engineering :</a:t>
            </a:r>
            <a:br>
              <a:rPr lang="en-CA" sz="2400" b="1" dirty="0"/>
            </a:br>
            <a:r>
              <a:rPr lang="en-CA" sz="2400" b="1" dirty="0"/>
              <a:t> </a:t>
            </a:r>
            <a:r>
              <a:rPr lang="en-US" sz="2000" i="0" dirty="0">
                <a:solidFill>
                  <a:srgbClr val="333333"/>
                </a:solidFill>
                <a:effectLst/>
                <a:latin typeface="Montserrat"/>
              </a:rPr>
              <a:t>Create </a:t>
            </a:r>
            <a:r>
              <a:rPr lang="en-US" sz="2000" i="0" dirty="0">
                <a:solidFill>
                  <a:srgbClr val="0070C0"/>
                </a:solidFill>
                <a:effectLst/>
                <a:latin typeface="Montserrat"/>
              </a:rPr>
              <a:t>Descriptive Summary Statistics </a:t>
            </a:r>
            <a:r>
              <a:rPr lang="en-US" sz="2000" i="0" dirty="0">
                <a:solidFill>
                  <a:srgbClr val="333333"/>
                </a:solidFill>
                <a:effectLst/>
                <a:latin typeface="Montserrat"/>
              </a:rPr>
              <a:t>Tables in R with table1</a:t>
            </a:r>
            <a:br>
              <a:rPr lang="en-US" sz="2000" i="0" dirty="0">
                <a:solidFill>
                  <a:srgbClr val="333333"/>
                </a:solidFill>
                <a:effectLst/>
                <a:latin typeface="Montserrat"/>
              </a:rPr>
            </a:b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8901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F9C6-EE6D-4393-A460-AF0C4852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-106535"/>
            <a:ext cx="10515600" cy="1325563"/>
          </a:xfrm>
        </p:spPr>
        <p:txBody>
          <a:bodyPr>
            <a:normAutofit/>
          </a:bodyPr>
          <a:lstStyle/>
          <a:p>
            <a:r>
              <a:rPr lang="en-CA" sz="2400" b="1" dirty="0"/>
              <a:t>Data preparation: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DF53-7D42-4A3F-BCFD-7C054D1C0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742548"/>
            <a:ext cx="4665956" cy="549845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Data preparation or Data cleaning is: </a:t>
            </a:r>
          </a:p>
          <a:p>
            <a:pPr marL="0" indent="0">
              <a:buNone/>
            </a:pPr>
            <a:r>
              <a:rPr lang="en-US" sz="2000" b="1" dirty="0"/>
              <a:t>1) Handling duplicate data</a:t>
            </a:r>
          </a:p>
          <a:p>
            <a:pPr marL="0" indent="0">
              <a:buNone/>
            </a:pPr>
            <a:r>
              <a:rPr lang="en-US" sz="2000" b="1" dirty="0"/>
              <a:t>2) Handling Missing Values </a:t>
            </a:r>
          </a:p>
          <a:p>
            <a:pPr marL="0" indent="0">
              <a:buNone/>
            </a:pPr>
            <a:r>
              <a:rPr lang="en-US" sz="2000" b="1" dirty="0"/>
              <a:t>3) Handling outliers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By using frequency in a dataset is observed</a:t>
            </a:r>
          </a:p>
          <a:p>
            <a:pPr marL="0" indent="0">
              <a:buNone/>
            </a:pPr>
            <a:r>
              <a:rPr lang="en-US" sz="2000" dirty="0"/>
              <a:t>That data </a:t>
            </a:r>
            <a:r>
              <a:rPr lang="en-US" sz="2000" b="1" dirty="0"/>
              <a:t>duplication</a:t>
            </a:r>
            <a:r>
              <a:rPr lang="en-US" sz="2000" dirty="0"/>
              <a:t> exists in Africa. </a:t>
            </a:r>
          </a:p>
          <a:p>
            <a:pPr marL="0" indent="0">
              <a:buNone/>
            </a:pPr>
            <a:r>
              <a:rPr lang="en-US" sz="2000" dirty="0"/>
              <a:t>This problem is solved by using the </a:t>
            </a:r>
          </a:p>
          <a:p>
            <a:pPr marL="0" indent="0">
              <a:buNone/>
            </a:pPr>
            <a:r>
              <a:rPr lang="en-US" sz="2000" dirty="0"/>
              <a:t>Duplicated command.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sum(duplicated(REC))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</a:rPr>
              <a:t>RowDuplicate</a:t>
            </a:r>
            <a:r>
              <a:rPr lang="en-US" sz="2000" dirty="0">
                <a:solidFill>
                  <a:srgbClr val="0070C0"/>
                </a:solidFill>
              </a:rPr>
              <a:t> &lt;- which(duplicated(REC))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REC &lt;- REC[-</a:t>
            </a:r>
            <a:r>
              <a:rPr lang="en-US" sz="2000" dirty="0" err="1">
                <a:solidFill>
                  <a:srgbClr val="0070C0"/>
                </a:solidFill>
              </a:rPr>
              <a:t>RowDuplicate</a:t>
            </a:r>
            <a:r>
              <a:rPr lang="en-US" sz="2000" dirty="0">
                <a:solidFill>
                  <a:srgbClr val="0070C0"/>
                </a:solidFill>
              </a:rPr>
              <a:t>,]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For handling </a:t>
            </a:r>
            <a:r>
              <a:rPr lang="en-US" sz="2000" b="1" dirty="0"/>
              <a:t>Missing value </a:t>
            </a:r>
            <a:r>
              <a:rPr lang="en-US" sz="2000" dirty="0"/>
              <a:t>in project is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 converted missing value to NA and after that use some command in R to handle that.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REC[REC=='']&lt;-NA # converting Null to Na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sum(is.na(REC))       </a:t>
            </a:r>
            <a:r>
              <a:rPr lang="en-US" sz="1800" dirty="0">
                <a:solidFill>
                  <a:srgbClr val="00B050"/>
                </a:solidFill>
              </a:rPr>
              <a:t># 11268 number of missing values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</a:rPr>
              <a:t>colSums</a:t>
            </a:r>
            <a:r>
              <a:rPr lang="en-US" sz="1800" dirty="0">
                <a:solidFill>
                  <a:srgbClr val="0070C0"/>
                </a:solidFill>
              </a:rPr>
              <a:t>(is.na(REC))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This project has  </a:t>
            </a:r>
            <a:r>
              <a:rPr lang="en-US" sz="2000" b="1" dirty="0"/>
              <a:t>outlier </a:t>
            </a:r>
            <a:r>
              <a:rPr lang="en-US" sz="2000" dirty="0"/>
              <a:t>but this outlier it </a:t>
            </a:r>
          </a:p>
          <a:p>
            <a:pPr marL="0" indent="0">
              <a:buNone/>
            </a:pPr>
            <a:r>
              <a:rPr lang="en-US" sz="2000" dirty="0"/>
              <a:t>is important for analysis of data. Because this </a:t>
            </a:r>
          </a:p>
          <a:p>
            <a:pPr marL="0" indent="0">
              <a:buNone/>
            </a:pPr>
            <a:r>
              <a:rPr lang="en-US" sz="2000" dirty="0"/>
              <a:t>Outlier happened due to the rapid scientific progress</a:t>
            </a:r>
          </a:p>
          <a:p>
            <a:pPr marL="0" indent="0">
              <a:buNone/>
            </a:pPr>
            <a:r>
              <a:rPr lang="en-US" sz="2000" dirty="0"/>
              <a:t>In this field recently.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9179D-5AF6-4484-BA08-104E6C1B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0" r="50703" b="5324"/>
          <a:stretch/>
        </p:blipFill>
        <p:spPr>
          <a:xfrm>
            <a:off x="5654244" y="364294"/>
            <a:ext cx="6010275" cy="6418247"/>
          </a:xfrm>
          <a:prstGeom prst="rect">
            <a:avLst/>
          </a:prstGeom>
          <a:solidFill>
            <a:srgbClr val="002451"/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6BB57A-CDB8-4A67-B0B6-546F68288578}"/>
              </a:ext>
            </a:extLst>
          </p:cNvPr>
          <p:cNvCxnSpPr>
            <a:cxnSpLocks/>
          </p:cNvCxnSpPr>
          <p:nvPr/>
        </p:nvCxnSpPr>
        <p:spPr>
          <a:xfrm>
            <a:off x="6826928" y="1624614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1D980ED-D05A-4478-85E2-097C9B8129E8}"/>
              </a:ext>
            </a:extLst>
          </p:cNvPr>
          <p:cNvSpPr/>
          <p:nvPr/>
        </p:nvSpPr>
        <p:spPr>
          <a:xfrm>
            <a:off x="6560598" y="907606"/>
            <a:ext cx="523783" cy="31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23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2024</Words>
  <Application>Microsoft Office PowerPoint</Application>
  <PresentationFormat>Widescreen</PresentationFormat>
  <Paragraphs>174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Wingdings</vt:lpstr>
      <vt:lpstr>Office Theme</vt:lpstr>
      <vt:lpstr>Modern renewable energy consumption in R</vt:lpstr>
      <vt:lpstr>Overview:</vt:lpstr>
      <vt:lpstr> EDA DATA:   Business  Understanding</vt:lpstr>
      <vt:lpstr>Data Understanding :  The  chart shows this as a stacked area chart, which allows us to more readily see the breakdown of the renewable mix, and relative contribution of each. </vt:lpstr>
      <vt:lpstr>This graph shows that 8 top Renewable Energy Consumer(REC) in the world. To obtain this diagram, Filter, Subset and Full Joint commands have been used.</vt:lpstr>
      <vt:lpstr>Getting familiar with data for Data Understanding in EDA. Data frame has a 5059 observation and 7 columns. The missing value can be seen in the dataset.  The important column is Entity, Year , Hydropower, Solar and Wind, So by using slice the column of Code dropped at the dataset.</vt:lpstr>
      <vt:lpstr>PowerPoint Presentation</vt:lpstr>
      <vt:lpstr> Feature Engineering :  Create Descriptive Summary Statistics Tables in R with table1 </vt:lpstr>
      <vt:lpstr>Data preparation:</vt:lpstr>
      <vt:lpstr> Univariate analysis for Numerical variables :  For Visualization  this Numerical variable (Total of Renewable Energy) plot density is chosen.  The distribution of “total.REC”  shows us , we have  mutated recently. Consumption of renewable of energy in the last 10 years. And this graph shows the jump in new energy consumption in recent years.</vt:lpstr>
      <vt:lpstr>Bi-variate Analysis for Continuous Vs. Continuous :  The amount of Consumption  Hydropower, Wind and Solar energy of the total of energy.  In  charts shown here we look at the breakdown of renewable technologies by their individual components – hydropower, solar, wind.     </vt:lpstr>
      <vt:lpstr>Bi-variate Analysis for Continuous Vs. Continuous: Using scatter plot for showing the relationship between solar versus Hydropower. Also, relationship between Hydropower versus Solar .</vt:lpstr>
      <vt:lpstr>Bi-variate Analysis for Continuous Vs. Continuous:  Using scatter plot for showing the relationship between total REC, Solar,  Hydropower and wind. </vt:lpstr>
      <vt:lpstr>Bi-variate Analysis for Continuous Vs. Continuous:</vt:lpstr>
      <vt:lpstr>Bi-variate Analysis for Continuous Vs. Categorical:  visualization: Grouped box plot Bi-variate Analysis for continuous(total.REC ) Vs. categorical (Entity)</vt:lpstr>
      <vt:lpstr>Consumption Renewable Energy during the 2007-2017 in the word. Target Year as a categorical variable in this project. Treating year as a categorical variable will calculate effect of each individual year - i.e., what impact on the target variable was in average each year. On the other hand, including t as numerical variable says what happens on average two years later.</vt:lpstr>
      <vt:lpstr>PowerPoint Presentation</vt:lpstr>
      <vt:lpstr>PowerPoint Presentation</vt:lpstr>
      <vt:lpstr>PowerPoint Presentation</vt:lpstr>
      <vt:lpstr>Bi-variate Analysis for Continuous Vs. Categorical :  Test of independence: Anova</vt:lpstr>
      <vt:lpstr>Bi-variate Analysis for Continuous Vs. Categorical :  Test of independence: Anova</vt:lpstr>
      <vt:lpstr>Bi-variate Analysis for Continuous Vs. Categorical :  Test of independence: Anova</vt:lpstr>
      <vt:lpstr>PowerPoint Presentation</vt:lpstr>
      <vt:lpstr>PowerPoint Presentation</vt:lpstr>
      <vt:lpstr>PowerPoint Presentation</vt:lpstr>
      <vt:lpstr>Conclusion: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renewable energy consumption in R</dc:title>
  <dc:creator>Sara</dc:creator>
  <cp:lastModifiedBy>Sara</cp:lastModifiedBy>
  <cp:revision>149</cp:revision>
  <dcterms:created xsi:type="dcterms:W3CDTF">2021-03-05T02:50:09Z</dcterms:created>
  <dcterms:modified xsi:type="dcterms:W3CDTF">2021-03-08T06:10:09Z</dcterms:modified>
</cp:coreProperties>
</file>